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60" r:id="rId5"/>
    <p:sldId id="261" r:id="rId6"/>
    <p:sldId id="262" r:id="rId7"/>
    <p:sldId id="264" r:id="rId8"/>
    <p:sldId id="263" r:id="rId9"/>
    <p:sldId id="265" r:id="rId10"/>
    <p:sldId id="266" r:id="rId11"/>
    <p:sldId id="280" r:id="rId12"/>
    <p:sldId id="267" r:id="rId13"/>
    <p:sldId id="268" r:id="rId14"/>
    <p:sldId id="269" r:id="rId15"/>
    <p:sldId id="270" r:id="rId16"/>
    <p:sldId id="271" r:id="rId17"/>
    <p:sldId id="272" r:id="rId18"/>
    <p:sldId id="273" r:id="rId19"/>
    <p:sldId id="274" r:id="rId20"/>
    <p:sldId id="275" r:id="rId21"/>
    <p:sldId id="276" r:id="rId22"/>
    <p:sldId id="281" r:id="rId23"/>
    <p:sldId id="277" r:id="rId24"/>
    <p:sldId id="278" r:id="rId25"/>
    <p:sldId id="279"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3"/>
  </p:normalViewPr>
  <p:slideViewPr>
    <p:cSldViewPr snapToGrid="0">
      <p:cViewPr varScale="1">
        <p:scale>
          <a:sx n="112" d="100"/>
          <a:sy n="112" d="100"/>
        </p:scale>
        <p:origin x="576" y="184"/>
      </p:cViewPr>
      <p:guideLst/>
    </p:cSldViewPr>
  </p:slideViewPr>
  <p:notesTextViewPr>
    <p:cViewPr>
      <p:scale>
        <a:sx n="1" d="1"/>
        <a:sy n="1" d="1"/>
      </p:scale>
      <p:origin x="0" y="0"/>
    </p:cViewPr>
  </p:notesTextViewPr>
  <p:notesViewPr>
    <p:cSldViewPr snapToGrid="0">
      <p:cViewPr varScale="1">
        <p:scale>
          <a:sx n="49" d="100"/>
          <a:sy n="49" d="100"/>
        </p:scale>
        <p:origin x="2524"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arasamtavrobo\&#4313;&#4309;&#4314;&#4308;&#4309;&#4308;&#4305;&#4312;&#4321;%20&#4306;&#4304;&#4316;&#4327;&#4317;&#4324;&#4312;&#4314;&#4308;&#4305;&#4304;\2021%20&#4332;&#4314;&#4312;&#4321;%20&#4318;&#4320;&#4317;&#4308;&#4325;&#4322;&#4308;&#4305;&#4312;\Biliki%20-%20&#4328;&#4328;&#4315;%20&#4318;&#4312;&#4320;&#4308;&#4305;&#4312;&#4321;%20&#4313;&#4309;&#4314;&#4308;&#4309;&#4304;\&#4313;&#4309;&#4314;&#4308;&#4309;&#4304;\&#4320;&#4304;&#4317;&#4307;&#4308;&#4316;&#4317;&#4305;&#4320;&#4312;&#4309;&#4312;\&#4304;&#4316;&#4304;&#4314;&#4312;&#4310;&#4312;\Frequences_ENG.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rasamtavrobo\&#4313;&#4309;&#4314;&#4308;&#4309;&#4308;&#4305;&#4312;&#4321;%20&#4306;&#4304;&#4316;&#4327;&#4317;&#4324;&#4312;&#4314;&#4308;&#4305;&#4304;\2021%20&#4332;&#4314;&#4312;&#4321;%20&#4318;&#4320;&#4317;&#4308;&#4325;&#4322;&#4308;&#4305;&#4312;\Biliki%20-%20&#4328;&#4328;&#4315;%20&#4318;&#4312;&#4320;&#4308;&#4305;&#4312;&#4321;%20&#4313;&#4309;&#4314;&#4308;&#4309;&#4304;\&#4313;&#4309;&#4314;&#4308;&#4309;&#4304;\&#4320;&#4304;&#4317;&#4307;&#4308;&#4316;&#4317;&#4305;&#4320;&#4312;&#4309;&#4312;\&#4304;&#4316;&#4304;&#4314;&#4312;&#4310;&#4312;\&#4310;&#4317;&#4306;&#4304;&#4307;&#4312;%20&#4304;&#4316;&#4304;&#4314;&#4312;&#4310;&#431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rasamtavrobo\&#4313;&#4309;&#4314;&#4308;&#4309;&#4308;&#4305;&#4312;&#4321;%20&#4306;&#4304;&#4316;&#4327;&#4317;&#4324;&#4312;&#4314;&#4308;&#4305;&#4304;\2021%20&#4332;&#4314;&#4312;&#4321;%20&#4318;&#4320;&#4317;&#4308;&#4325;&#4322;&#4308;&#4305;&#4312;\Biliki%20-%20&#4328;&#4328;&#4315;%20&#4318;&#4312;&#4320;&#4308;&#4305;&#4312;&#4321;%20&#4313;&#4309;&#4314;&#4308;&#4309;&#4304;\&#4313;&#4309;&#4314;&#4308;&#4309;&#4304;\&#4320;&#4304;&#4317;&#4307;&#4308;&#4316;&#4317;&#4305;&#4320;&#4312;&#4309;&#4312;\&#4304;&#4316;&#4304;&#4314;&#4312;&#4310;&#4312;\Frequences_ENG.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rasamtavrobo\&#4313;&#4309;&#4314;&#4308;&#4309;&#4308;&#4305;&#4312;&#4321;%20&#4306;&#4304;&#4316;&#4327;&#4317;&#4324;&#4312;&#4314;&#4308;&#4305;&#4304;\2021%20&#4332;&#4314;&#4312;&#4321;%20&#4318;&#4320;&#4317;&#4308;&#4325;&#4322;&#4308;&#4305;&#4312;\Biliki%20-%20&#4328;&#4328;&#4315;%20&#4318;&#4312;&#4320;&#4308;&#4305;&#4312;&#4321;%20&#4313;&#4309;&#4314;&#4308;&#4309;&#4304;\&#4313;&#4309;&#4314;&#4308;&#4309;&#4304;\&#4320;&#4304;&#4317;&#4307;&#4308;&#4316;&#4317;&#4305;&#4320;&#4312;&#4309;&#4312;\&#4304;&#4316;&#4304;&#4314;&#4312;&#4310;&#4312;\Frequences_ENG.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rasamtavrobo\&#4313;&#4309;&#4314;&#4308;&#4309;&#4308;&#4305;&#4312;&#4321;%20&#4306;&#4304;&#4316;&#4327;&#4317;&#4324;&#4312;&#4314;&#4308;&#4305;&#4304;\2021%20&#4332;&#4314;&#4312;&#4321;%20&#4318;&#4320;&#4317;&#4308;&#4325;&#4322;&#4308;&#4305;&#4312;\Biliki%20-%20&#4328;&#4328;&#4315;%20&#4318;&#4312;&#4320;&#4308;&#4305;&#4312;&#4321;%20&#4313;&#4309;&#4314;&#4308;&#4309;&#4304;\&#4313;&#4309;&#4314;&#4308;&#4309;&#4304;\&#4320;&#4304;&#4317;&#4307;&#4308;&#4316;&#4317;&#4305;&#4320;&#4312;&#4309;&#4312;\&#4304;&#4316;&#4304;&#4314;&#4312;&#4310;&#4312;\Frequences_ENG.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Please, tell us how does your state or municipality care about your needs?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clustered"/>
        <c:varyColors val="0"/>
        <c:ser>
          <c:idx val="0"/>
          <c:order val="0"/>
          <c:tx>
            <c:strRef>
              <c:f>Sheet2!$C$1:$C$3</c:f>
              <c:strCache>
                <c:ptCount val="3"/>
                <c:pt idx="0">
                  <c:v>$Q4.1 Frequencies</c:v>
                </c:pt>
                <c:pt idx="2">
                  <c:v>Percent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Sheet2!$A$4:$B$20</c:f>
              <c:strCache>
                <c:ptCount val="17"/>
                <c:pt idx="0">
                  <c:v>Pension</c:v>
                </c:pt>
                <c:pt idx="1">
                  <c:v>Food Assistance</c:v>
                </c:pt>
                <c:pt idx="2">
                  <c:v>One-time assistance</c:v>
                </c:pt>
                <c:pt idx="3">
                  <c:v>Medication help</c:v>
                </c:pt>
                <c:pt idx="4">
                  <c:v>Rehabilitation funding</c:v>
                </c:pt>
                <c:pt idx="5">
                  <c:v>Social</c:v>
                </c:pt>
                <c:pt idx="6">
                  <c:v>Funding for surgeries / treatment</c:v>
                </c:pt>
                <c:pt idx="7">
                  <c:v>They regulate the environment</c:v>
                </c:pt>
                <c:pt idx="8">
                  <c:v>Financial assistance</c:v>
                </c:pt>
                <c:pt idx="9">
                  <c:v>Assistance in purchasing medicines</c:v>
                </c:pt>
                <c:pt idx="10">
                  <c:v>Help with products for the holidays</c:v>
                </c:pt>
                <c:pt idx="11">
                  <c:v>Promote employment</c:v>
                </c:pt>
                <c:pt idx="12">
                  <c:v>Day center funding</c:v>
                </c:pt>
                <c:pt idx="13">
                  <c:v>Vacations and excursions</c:v>
                </c:pt>
                <c:pt idx="14">
                  <c:v>Transportation assistance</c:v>
                </c:pt>
                <c:pt idx="15">
                  <c:v>Other</c:v>
                </c:pt>
                <c:pt idx="16">
                  <c:v>Refuse to answer</c:v>
                </c:pt>
              </c:strCache>
            </c:strRef>
          </c:cat>
          <c:val>
            <c:numRef>
              <c:f>Sheet2!$C$4:$C$20</c:f>
              <c:numCache>
                <c:formatCode>####%</c:formatCode>
                <c:ptCount val="17"/>
                <c:pt idx="0">
                  <c:v>0.26162790697674415</c:v>
                </c:pt>
                <c:pt idx="1">
                  <c:v>0.13953488372093023</c:v>
                </c:pt>
                <c:pt idx="2">
                  <c:v>0.12209302325581396</c:v>
                </c:pt>
                <c:pt idx="3">
                  <c:v>0.11627906976744186</c:v>
                </c:pt>
                <c:pt idx="4">
                  <c:v>6.3953488372093026E-2</c:v>
                </c:pt>
                <c:pt idx="5">
                  <c:v>5.232558139534884E-2</c:v>
                </c:pt>
                <c:pt idx="6">
                  <c:v>4.0697674418604654E-2</c:v>
                </c:pt>
                <c:pt idx="7">
                  <c:v>3.4883720930232558E-2</c:v>
                </c:pt>
                <c:pt idx="8">
                  <c:v>3.4883720930232558E-2</c:v>
                </c:pt>
                <c:pt idx="9">
                  <c:v>2.3255813953488372E-2</c:v>
                </c:pt>
                <c:pt idx="10">
                  <c:v>1.7441860465116279E-2</c:v>
                </c:pt>
                <c:pt idx="11">
                  <c:v>1.7441860465116279E-2</c:v>
                </c:pt>
                <c:pt idx="12">
                  <c:v>1.1627906976744186E-2</c:v>
                </c:pt>
                <c:pt idx="13">
                  <c:v>1.1627906976744186E-2</c:v>
                </c:pt>
                <c:pt idx="14">
                  <c:v>5.8139534883720929E-3</c:v>
                </c:pt>
                <c:pt idx="15">
                  <c:v>4.0697674418604654E-2</c:v>
                </c:pt>
                <c:pt idx="16">
                  <c:v>5.8139534883720929E-3</c:v>
                </c:pt>
              </c:numCache>
            </c:numRef>
          </c:val>
          <c:extLst>
            <c:ext xmlns:c16="http://schemas.microsoft.com/office/drawing/2014/chart" uri="{C3380CC4-5D6E-409C-BE32-E72D297353CC}">
              <c16:uniqueId val="{00000000-6D4B-476A-B5FA-545798AE9AE2}"/>
            </c:ext>
          </c:extLst>
        </c:ser>
        <c:dLbls>
          <c:dLblPos val="outEnd"/>
          <c:showLegendKey val="0"/>
          <c:showVal val="1"/>
          <c:showCatName val="0"/>
          <c:showSerName val="0"/>
          <c:showPercent val="0"/>
          <c:showBubbleSize val="0"/>
        </c:dLbls>
        <c:gapWidth val="219"/>
        <c:overlap val="-27"/>
        <c:axId val="2137043840"/>
        <c:axId val="2137048000"/>
      </c:barChart>
      <c:catAx>
        <c:axId val="21370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37048000"/>
        <c:crosses val="autoZero"/>
        <c:auto val="1"/>
        <c:lblAlgn val="ctr"/>
        <c:lblOffset val="100"/>
        <c:noMultiLvlLbl val="0"/>
      </c:catAx>
      <c:valAx>
        <c:axId val="2137048000"/>
        <c:scaling>
          <c:orientation val="minMax"/>
        </c:scaling>
        <c:delete val="1"/>
        <c:axPos val="l"/>
        <c:numFmt formatCode="####%" sourceLinked="1"/>
        <c:majorTickMark val="none"/>
        <c:minorTickMark val="none"/>
        <c:tickLblPos val="nextTo"/>
        <c:crossAx val="213704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Please, tell us what kind of work were you doing or are you doing today?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clustered"/>
        <c:varyColors val="0"/>
        <c:ser>
          <c:idx val="0"/>
          <c:order val="0"/>
          <c:tx>
            <c:strRef>
              <c:f>Sheet5!$C$2:$C$3</c:f>
              <c:strCache>
                <c:ptCount val="2"/>
                <c:pt idx="0">
                  <c:v>$Q11 Frequencies</c:v>
                </c:pt>
                <c:pt idx="1">
                  <c:v>Percent of Cases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Sheet5!$A$4:$B$21</c:f>
              <c:strCache>
                <c:ptCount val="18"/>
                <c:pt idx="1">
                  <c:v>Knitting / embroidery</c:v>
                </c:pt>
                <c:pt idx="2">
                  <c:v>Making souvenirs</c:v>
                </c:pt>
                <c:pt idx="3">
                  <c:v>Sewing</c:v>
                </c:pt>
                <c:pt idx="4">
                  <c:v>Draw</c:v>
                </c:pt>
                <c:pt idx="5">
                  <c:v>Handicraft / Family business</c:v>
                </c:pt>
                <c:pt idx="6">
                  <c:v>Work on clay</c:v>
                </c:pt>
                <c:pt idx="7">
                  <c:v>On enamel</c:v>
                </c:pt>
                <c:pt idx="8">
                  <c:v>Handmade items are made</c:v>
                </c:pt>
                <c:pt idx="9">
                  <c:v>Woodcarving</c:v>
                </c:pt>
                <c:pt idx="10">
                  <c:v>Learning adapted computer programs</c:v>
                </c:pt>
                <c:pt idx="11">
                  <c:v>Work on pottery</c:v>
                </c:pt>
                <c:pt idx="12">
                  <c:v>Sculpture</c:v>
                </c:pt>
                <c:pt idx="13">
                  <c:v>Art</c:v>
                </c:pt>
                <c:pt idx="14">
                  <c:v>We learn songs</c:v>
                </c:pt>
                <c:pt idx="15">
                  <c:v>Works in a farm</c:v>
                </c:pt>
                <c:pt idx="16">
                  <c:v>Refuse to answer</c:v>
                </c:pt>
                <c:pt idx="17">
                  <c:v>Other</c:v>
                </c:pt>
              </c:strCache>
            </c:strRef>
          </c:cat>
          <c:val>
            <c:numRef>
              <c:f>Sheet5!$C$4:$C$21</c:f>
              <c:numCache>
                <c:formatCode>###0%</c:formatCode>
                <c:ptCount val="18"/>
                <c:pt idx="1">
                  <c:v>0.18666666666666668</c:v>
                </c:pt>
                <c:pt idx="2">
                  <c:v>0.14666666666666667</c:v>
                </c:pt>
                <c:pt idx="3">
                  <c:v>0.12</c:v>
                </c:pt>
                <c:pt idx="4">
                  <c:v>0.12</c:v>
                </c:pt>
                <c:pt idx="5">
                  <c:v>0.12</c:v>
                </c:pt>
                <c:pt idx="6">
                  <c:v>0.10666666666666666</c:v>
                </c:pt>
                <c:pt idx="7">
                  <c:v>0.10666666666666666</c:v>
                </c:pt>
                <c:pt idx="8">
                  <c:v>9.3333333333333338E-2</c:v>
                </c:pt>
                <c:pt idx="9">
                  <c:v>0.08</c:v>
                </c:pt>
                <c:pt idx="10">
                  <c:v>6.6666666666666666E-2</c:v>
                </c:pt>
                <c:pt idx="11">
                  <c:v>5.333333333333333E-2</c:v>
                </c:pt>
                <c:pt idx="12">
                  <c:v>5.333333333333333E-2</c:v>
                </c:pt>
                <c:pt idx="13">
                  <c:v>2.6666666666666665E-2</c:v>
                </c:pt>
                <c:pt idx="14">
                  <c:v>1.3333333333333332E-2</c:v>
                </c:pt>
                <c:pt idx="15">
                  <c:v>1.3333333333333332E-2</c:v>
                </c:pt>
                <c:pt idx="16">
                  <c:v>0.10666666666666666</c:v>
                </c:pt>
                <c:pt idx="17">
                  <c:v>0.04</c:v>
                </c:pt>
              </c:numCache>
            </c:numRef>
          </c:val>
          <c:extLst>
            <c:ext xmlns:c16="http://schemas.microsoft.com/office/drawing/2014/chart" uri="{C3380CC4-5D6E-409C-BE32-E72D297353CC}">
              <c16:uniqueId val="{00000000-244C-4C66-8A7A-466DF0BCC7BC}"/>
            </c:ext>
          </c:extLst>
        </c:ser>
        <c:dLbls>
          <c:dLblPos val="outEnd"/>
          <c:showLegendKey val="0"/>
          <c:showVal val="1"/>
          <c:showCatName val="0"/>
          <c:showSerName val="0"/>
          <c:showPercent val="0"/>
          <c:showBubbleSize val="0"/>
        </c:dLbls>
        <c:gapWidth val="219"/>
        <c:overlap val="-27"/>
        <c:axId val="917108736"/>
        <c:axId val="917105408"/>
      </c:barChart>
      <c:catAx>
        <c:axId val="91710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917105408"/>
        <c:crosses val="autoZero"/>
        <c:auto val="1"/>
        <c:lblAlgn val="ctr"/>
        <c:lblOffset val="100"/>
        <c:noMultiLvlLbl val="0"/>
      </c:catAx>
      <c:valAx>
        <c:axId val="917105408"/>
        <c:scaling>
          <c:orientation val="minMax"/>
        </c:scaling>
        <c:delete val="1"/>
        <c:axPos val="l"/>
        <c:numFmt formatCode="###0%" sourceLinked="1"/>
        <c:majorTickMark val="none"/>
        <c:minorTickMark val="none"/>
        <c:tickLblPos val="nextTo"/>
        <c:crossAx val="9171087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Please, tell us what kind of services are you using for finding jobs?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bar"/>
        <c:grouping val="clustered"/>
        <c:varyColors val="0"/>
        <c:ser>
          <c:idx val="0"/>
          <c:order val="0"/>
          <c:tx>
            <c:strRef>
              <c:f>Sheet2!$C$45:$C$47</c:f>
              <c:strCache>
                <c:ptCount val="3"/>
                <c:pt idx="0">
                  <c:v>$Q18 Frequencies</c:v>
                </c:pt>
                <c:pt idx="2">
                  <c:v>Percent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Sheet2!$A$48:$B$60</c:f>
              <c:strCache>
                <c:ptCount val="13"/>
                <c:pt idx="0">
                  <c:v>I do not know</c:v>
                </c:pt>
                <c:pt idx="1">
                  <c:v>Social media</c:v>
                </c:pt>
                <c:pt idx="2">
                  <c:v>Assistance in family affairs</c:v>
                </c:pt>
                <c:pt idx="3">
                  <c:v>Other</c:v>
                </c:pt>
                <c:pt idx="4">
                  <c:v>Social department of City hall</c:v>
                </c:pt>
                <c:pt idx="5">
                  <c:v>Print media</c:v>
                </c:pt>
                <c:pt idx="6">
                  <c:v>worknet.gov.ge</c:v>
                </c:pt>
                <c:pt idx="7">
                  <c:v>HR.ge</c:v>
                </c:pt>
                <c:pt idx="8">
                  <c:v>HR.gov.ge</c:v>
                </c:pt>
                <c:pt idx="9">
                  <c:v>I have not tried</c:v>
                </c:pt>
                <c:pt idx="10">
                  <c:v>jobs.ge</c:v>
                </c:pt>
                <c:pt idx="11">
                  <c:v>Family members</c:v>
                </c:pt>
                <c:pt idx="12">
                  <c:v>Friends</c:v>
                </c:pt>
              </c:strCache>
            </c:strRef>
          </c:cat>
          <c:val>
            <c:numRef>
              <c:f>Sheet2!$C$48:$C$60</c:f>
              <c:numCache>
                <c:formatCode>####%</c:formatCode>
                <c:ptCount val="13"/>
                <c:pt idx="0" formatCode="####.0%">
                  <c:v>4.048582995951417E-3</c:v>
                </c:pt>
                <c:pt idx="1">
                  <c:v>8.0971659919028341E-3</c:v>
                </c:pt>
                <c:pt idx="2">
                  <c:v>8.0971659919028341E-3</c:v>
                </c:pt>
                <c:pt idx="3">
                  <c:v>1.6194331983805668E-2</c:v>
                </c:pt>
                <c:pt idx="4">
                  <c:v>3.2388663967611336E-2</c:v>
                </c:pt>
                <c:pt idx="5">
                  <c:v>0.03</c:v>
                </c:pt>
                <c:pt idx="6">
                  <c:v>5.2631578947368425E-2</c:v>
                </c:pt>
                <c:pt idx="7">
                  <c:v>6.0728744939271252E-2</c:v>
                </c:pt>
                <c:pt idx="8">
                  <c:v>8.0971659919028341E-2</c:v>
                </c:pt>
                <c:pt idx="9">
                  <c:v>0.14000000000000001</c:v>
                </c:pt>
                <c:pt idx="10">
                  <c:v>0.13</c:v>
                </c:pt>
                <c:pt idx="11">
                  <c:v>0.17004048582995954</c:v>
                </c:pt>
                <c:pt idx="12">
                  <c:v>0.24696356275303644</c:v>
                </c:pt>
              </c:numCache>
            </c:numRef>
          </c:val>
          <c:extLst>
            <c:ext xmlns:c16="http://schemas.microsoft.com/office/drawing/2014/chart" uri="{C3380CC4-5D6E-409C-BE32-E72D297353CC}">
              <c16:uniqueId val="{00000000-5525-464D-B80E-F0F7355F637D}"/>
            </c:ext>
          </c:extLst>
        </c:ser>
        <c:dLbls>
          <c:dLblPos val="outEnd"/>
          <c:showLegendKey val="0"/>
          <c:showVal val="1"/>
          <c:showCatName val="0"/>
          <c:showSerName val="0"/>
          <c:showPercent val="0"/>
          <c:showBubbleSize val="0"/>
        </c:dLbls>
        <c:gapWidth val="182"/>
        <c:axId val="102822832"/>
        <c:axId val="102824080"/>
      </c:barChart>
      <c:catAx>
        <c:axId val="10282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102824080"/>
        <c:crosses val="autoZero"/>
        <c:auto val="1"/>
        <c:lblAlgn val="ctr"/>
        <c:lblOffset val="100"/>
        <c:noMultiLvlLbl val="0"/>
      </c:catAx>
      <c:valAx>
        <c:axId val="102824080"/>
        <c:scaling>
          <c:orientation val="minMax"/>
        </c:scaling>
        <c:delete val="1"/>
        <c:axPos val="b"/>
        <c:numFmt formatCode="####.0%" sourceLinked="1"/>
        <c:majorTickMark val="none"/>
        <c:minorTickMark val="none"/>
        <c:tickLblPos val="nextTo"/>
        <c:crossAx val="1028228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Please, tell us if you had got an unsupported factor for your employment?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bar"/>
        <c:grouping val="clustered"/>
        <c:varyColors val="0"/>
        <c:ser>
          <c:idx val="0"/>
          <c:order val="0"/>
          <c:tx>
            <c:strRef>
              <c:f>Sheet2!$C$83:$C$85</c:f>
              <c:strCache>
                <c:ptCount val="3"/>
                <c:pt idx="0">
                  <c:v>$Q19.1 Frequencies</c:v>
                </c:pt>
                <c:pt idx="2">
                  <c:v>Percent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Sheet2!$A$86:$B$95</c:f>
              <c:strCache>
                <c:ptCount val="10"/>
                <c:pt idx="0">
                  <c:v>Other</c:v>
                </c:pt>
                <c:pt idx="1">
                  <c:v>I don't know</c:v>
                </c:pt>
                <c:pt idx="2">
                  <c:v>Transport problem</c:v>
                </c:pt>
                <c:pt idx="3">
                  <c:v>Pandemic</c:v>
                </c:pt>
                <c:pt idx="4">
                  <c:v>Public / employer attitude</c:v>
                </c:pt>
                <c:pt idx="5">
                  <c:v>Need for a helper (to leave a child / assistant)</c:v>
                </c:pt>
                <c:pt idx="6">
                  <c:v>Lack of jobs</c:v>
                </c:pt>
                <c:pt idx="7">
                  <c:v>There was nothing to interfere</c:v>
                </c:pt>
                <c:pt idx="8">
                  <c:v>Unadapted environment</c:v>
                </c:pt>
                <c:pt idx="9">
                  <c:v>Disability status</c:v>
                </c:pt>
              </c:strCache>
            </c:strRef>
          </c:cat>
          <c:val>
            <c:numRef>
              <c:f>Sheet2!$C$86:$C$95</c:f>
              <c:numCache>
                <c:formatCode>###0%</c:formatCode>
                <c:ptCount val="10"/>
                <c:pt idx="0">
                  <c:v>0.12280701754385966</c:v>
                </c:pt>
                <c:pt idx="1">
                  <c:v>1.1695906432748537E-2</c:v>
                </c:pt>
                <c:pt idx="2">
                  <c:v>1.7543859649122806E-2</c:v>
                </c:pt>
                <c:pt idx="3">
                  <c:v>1.7543859649122806E-2</c:v>
                </c:pt>
                <c:pt idx="4">
                  <c:v>6.4327485380116955E-2</c:v>
                </c:pt>
                <c:pt idx="5">
                  <c:v>8.7719298245614044E-2</c:v>
                </c:pt>
                <c:pt idx="6">
                  <c:v>0.14035087719298245</c:v>
                </c:pt>
                <c:pt idx="7">
                  <c:v>0.14619883040935672</c:v>
                </c:pt>
                <c:pt idx="8">
                  <c:v>0.18128654970760233</c:v>
                </c:pt>
                <c:pt idx="9">
                  <c:v>0.2105263157894737</c:v>
                </c:pt>
              </c:numCache>
            </c:numRef>
          </c:val>
          <c:extLst>
            <c:ext xmlns:c16="http://schemas.microsoft.com/office/drawing/2014/chart" uri="{C3380CC4-5D6E-409C-BE32-E72D297353CC}">
              <c16:uniqueId val="{00000000-7CF7-4971-99B7-E6EA0DB9834F}"/>
            </c:ext>
          </c:extLst>
        </c:ser>
        <c:dLbls>
          <c:dLblPos val="outEnd"/>
          <c:showLegendKey val="0"/>
          <c:showVal val="1"/>
          <c:showCatName val="0"/>
          <c:showSerName val="0"/>
          <c:showPercent val="0"/>
          <c:showBubbleSize val="0"/>
        </c:dLbls>
        <c:gapWidth val="182"/>
        <c:axId val="100992480"/>
        <c:axId val="100987904"/>
      </c:barChart>
      <c:catAx>
        <c:axId val="10099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k-SK"/>
          </a:p>
        </c:txPr>
        <c:crossAx val="100987904"/>
        <c:crosses val="autoZero"/>
        <c:auto val="1"/>
        <c:lblAlgn val="ctr"/>
        <c:lblOffset val="100"/>
        <c:noMultiLvlLbl val="0"/>
      </c:catAx>
      <c:valAx>
        <c:axId val="100987904"/>
        <c:scaling>
          <c:orientation val="minMax"/>
        </c:scaling>
        <c:delete val="1"/>
        <c:axPos val="b"/>
        <c:numFmt formatCode="###0%" sourceLinked="1"/>
        <c:majorTickMark val="none"/>
        <c:minorTickMark val="none"/>
        <c:tickLblPos val="nextTo"/>
        <c:crossAx val="1009924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What kind of jobs are you interested in?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bar"/>
        <c:grouping val="clustered"/>
        <c:varyColors val="0"/>
        <c:ser>
          <c:idx val="0"/>
          <c:order val="0"/>
          <c:tx>
            <c:strRef>
              <c:f>Sheet2!$C$147:$C$149</c:f>
              <c:strCache>
                <c:ptCount val="3"/>
                <c:pt idx="0">
                  <c:v>$Q30 Frequencies</c:v>
                </c:pt>
                <c:pt idx="2">
                  <c:v>Percent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Sheet2!$A$150:$B$173</c:f>
              <c:strCache>
                <c:ptCount val="24"/>
                <c:pt idx="0">
                  <c:v>I don't know</c:v>
                </c:pt>
                <c:pt idx="1">
                  <c:v>Other</c:v>
                </c:pt>
                <c:pt idx="2">
                  <c:v>Refuse to answer</c:v>
                </c:pt>
                <c:pt idx="3">
                  <c:v>call centre</c:v>
                </c:pt>
                <c:pt idx="4">
                  <c:v>Event Organizer</c:v>
                </c:pt>
                <c:pt idx="5">
                  <c:v>Public Relations</c:v>
                </c:pt>
                <c:pt idx="6">
                  <c:v>Accounting / Finance</c:v>
                </c:pt>
                <c:pt idx="7">
                  <c:v>Psychologist</c:v>
                </c:pt>
                <c:pt idx="8">
                  <c:v>lawyer</c:v>
                </c:pt>
                <c:pt idx="9">
                  <c:v>Sport</c:v>
                </c:pt>
                <c:pt idx="10">
                  <c:v>veterinarian</c:v>
                </c:pt>
                <c:pt idx="11">
                  <c:v>Pharmacist</c:v>
                </c:pt>
                <c:pt idx="12">
                  <c:v>Incapable of labor</c:v>
                </c:pt>
                <c:pt idx="13">
                  <c:v>cook</c:v>
                </c:pt>
                <c:pt idx="14">
                  <c:v>Electricity repair</c:v>
                </c:pt>
                <c:pt idx="15">
                  <c:v>in the salon</c:v>
                </c:pt>
                <c:pt idx="16">
                  <c:v>draw</c:v>
                </c:pt>
                <c:pt idx="17">
                  <c:v>Assistant in the store</c:v>
                </c:pt>
                <c:pt idx="18">
                  <c:v>Sewing case</c:v>
                </c:pt>
                <c:pt idx="19">
                  <c:v>Office work</c:v>
                </c:pt>
                <c:pt idx="20">
                  <c:v>Assembling handmade items</c:v>
                </c:pt>
                <c:pt idx="21">
                  <c:v>I am in family affairs and farming</c:v>
                </c:pt>
                <c:pt idx="22">
                  <c:v>teacher</c:v>
                </c:pt>
                <c:pt idx="23">
                  <c:v>Working with a computer</c:v>
                </c:pt>
              </c:strCache>
            </c:strRef>
          </c:cat>
          <c:val>
            <c:numRef>
              <c:f>Sheet2!$C$150:$C$173</c:f>
              <c:numCache>
                <c:formatCode>###0%</c:formatCode>
                <c:ptCount val="24"/>
                <c:pt idx="0">
                  <c:v>0.11666666666666665</c:v>
                </c:pt>
                <c:pt idx="1">
                  <c:v>0.13333333333333333</c:v>
                </c:pt>
                <c:pt idx="2">
                  <c:v>5.5555555555555558E-3</c:v>
                </c:pt>
                <c:pt idx="3">
                  <c:v>5.5555555555555558E-3</c:v>
                </c:pt>
                <c:pt idx="4">
                  <c:v>5.5555555555555558E-3</c:v>
                </c:pt>
                <c:pt idx="5">
                  <c:v>5.5555555555555558E-3</c:v>
                </c:pt>
                <c:pt idx="6">
                  <c:v>1.1111111111111112E-2</c:v>
                </c:pt>
                <c:pt idx="7">
                  <c:v>1.1111111111111112E-2</c:v>
                </c:pt>
                <c:pt idx="8">
                  <c:v>2.2222222222222223E-2</c:v>
                </c:pt>
                <c:pt idx="9">
                  <c:v>2.2222222222222223E-2</c:v>
                </c:pt>
                <c:pt idx="10">
                  <c:v>2.2222222222222223E-2</c:v>
                </c:pt>
                <c:pt idx="11">
                  <c:v>2.7777777777777776E-2</c:v>
                </c:pt>
                <c:pt idx="12">
                  <c:v>3.3333333333333333E-2</c:v>
                </c:pt>
                <c:pt idx="13">
                  <c:v>3.888888888888889E-2</c:v>
                </c:pt>
                <c:pt idx="14">
                  <c:v>3.888888888888889E-2</c:v>
                </c:pt>
                <c:pt idx="15">
                  <c:v>3.888888888888889E-2</c:v>
                </c:pt>
                <c:pt idx="16">
                  <c:v>4.4444444444444446E-2</c:v>
                </c:pt>
                <c:pt idx="17">
                  <c:v>5.5555555555555552E-2</c:v>
                </c:pt>
                <c:pt idx="18">
                  <c:v>5.5555555555555552E-2</c:v>
                </c:pt>
                <c:pt idx="19">
                  <c:v>0.06</c:v>
                </c:pt>
                <c:pt idx="20">
                  <c:v>6.1111111111111109E-2</c:v>
                </c:pt>
                <c:pt idx="21">
                  <c:v>6.6666666666666666E-2</c:v>
                </c:pt>
                <c:pt idx="22">
                  <c:v>6.6666666666666666E-2</c:v>
                </c:pt>
                <c:pt idx="23">
                  <c:v>7.2222222222222229E-2</c:v>
                </c:pt>
              </c:numCache>
            </c:numRef>
          </c:val>
          <c:extLst>
            <c:ext xmlns:c16="http://schemas.microsoft.com/office/drawing/2014/chart" uri="{C3380CC4-5D6E-409C-BE32-E72D297353CC}">
              <c16:uniqueId val="{00000000-539A-418E-9BCA-782CB72C0B81}"/>
            </c:ext>
          </c:extLst>
        </c:ser>
        <c:dLbls>
          <c:dLblPos val="outEnd"/>
          <c:showLegendKey val="0"/>
          <c:showVal val="1"/>
          <c:showCatName val="0"/>
          <c:showSerName val="0"/>
          <c:showPercent val="0"/>
          <c:showBubbleSize val="0"/>
        </c:dLbls>
        <c:gapWidth val="182"/>
        <c:axId val="98477552"/>
        <c:axId val="98478384"/>
      </c:barChart>
      <c:catAx>
        <c:axId val="9847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98478384"/>
        <c:crosses val="autoZero"/>
        <c:auto val="1"/>
        <c:lblAlgn val="ctr"/>
        <c:lblOffset val="100"/>
        <c:noMultiLvlLbl val="0"/>
      </c:catAx>
      <c:valAx>
        <c:axId val="98478384"/>
        <c:scaling>
          <c:orientation val="minMax"/>
        </c:scaling>
        <c:delete val="1"/>
        <c:axPos val="b"/>
        <c:numFmt formatCode="###0%" sourceLinked="1"/>
        <c:majorTickMark val="none"/>
        <c:minorTickMark val="none"/>
        <c:tickLblPos val="nextTo"/>
        <c:crossAx val="984775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C0CC4-3754-4A93-839F-7FAD7B5C30DE}" type="datetimeFigureOut">
              <a:rPr lang="en-US" smtClean="0"/>
              <a:t>4/13/22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58F73C-D54D-46AB-8FCD-5014D24BC287}" type="slidenum">
              <a:rPr lang="en-US" smtClean="0"/>
              <a:t>‹#›</a:t>
            </a:fld>
            <a:endParaRPr lang="en-US"/>
          </a:p>
        </p:txBody>
      </p:sp>
    </p:spTree>
    <p:extLst>
      <p:ext uri="{BB962C8B-B14F-4D97-AF65-F5344CB8AC3E}">
        <p14:creationId xmlns:p14="http://schemas.microsoft.com/office/powerpoint/2010/main" val="373952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037F2-276C-4DAE-82CB-51E7CEA387EA}" type="datetimeFigureOut">
              <a:rPr lang="en-US" smtClean="0"/>
              <a:t>4/13/22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66269-6453-4624-B550-07473EB2A192}" type="slidenum">
              <a:rPr lang="en-US" smtClean="0"/>
              <a:t>‹#›</a:t>
            </a:fld>
            <a:endParaRPr lang="en-US"/>
          </a:p>
        </p:txBody>
      </p:sp>
    </p:spTree>
    <p:extLst>
      <p:ext uri="{BB962C8B-B14F-4D97-AF65-F5344CB8AC3E}">
        <p14:creationId xmlns:p14="http://schemas.microsoft.com/office/powerpoint/2010/main" val="341022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23666269-6453-4624-B550-07473EB2A192}" type="slidenum">
              <a:rPr lang="en-US" smtClean="0"/>
              <a:t>5</a:t>
            </a:fld>
            <a:endParaRPr lang="en-US"/>
          </a:p>
        </p:txBody>
      </p:sp>
    </p:spTree>
    <p:extLst>
      <p:ext uri="{BB962C8B-B14F-4D97-AF65-F5344CB8AC3E}">
        <p14:creationId xmlns:p14="http://schemas.microsoft.com/office/powerpoint/2010/main" val="3515840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963E5-87CF-4D7F-86D1-309DA990EF33}"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25" r="58543"/>
          <a:stretch/>
        </p:blipFill>
        <p:spPr>
          <a:xfrm>
            <a:off x="0" y="3690125"/>
            <a:ext cx="4426226" cy="3187909"/>
          </a:xfrm>
          <a:prstGeom prst="rect">
            <a:avLst/>
          </a:prstGeom>
        </p:spPr>
      </p:pic>
    </p:spTree>
    <p:extLst>
      <p:ext uri="{BB962C8B-B14F-4D97-AF65-F5344CB8AC3E}">
        <p14:creationId xmlns:p14="http://schemas.microsoft.com/office/powerpoint/2010/main" val="24791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75372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308917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963E5-87CF-4D7F-86D1-309DA990EF33}"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3256"/>
            <a:ext cx="4322551" cy="3424744"/>
          </a:xfrm>
          <a:prstGeom prst="rect">
            <a:avLst/>
          </a:prstGeom>
        </p:spPr>
      </p:pic>
    </p:spTree>
    <p:extLst>
      <p:ext uri="{BB962C8B-B14F-4D97-AF65-F5344CB8AC3E}">
        <p14:creationId xmlns:p14="http://schemas.microsoft.com/office/powerpoint/2010/main" val="172889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963E5-87CF-4D7F-86D1-309DA990EF3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7888" y="4893498"/>
            <a:ext cx="5424112" cy="1964502"/>
          </a:xfrm>
          <a:prstGeom prst="rect">
            <a:avLst/>
          </a:prstGeom>
        </p:spPr>
      </p:pic>
    </p:spTree>
    <p:extLst>
      <p:ext uri="{BB962C8B-B14F-4D97-AF65-F5344CB8AC3E}">
        <p14:creationId xmlns:p14="http://schemas.microsoft.com/office/powerpoint/2010/main" val="412333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55236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250666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157041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857"/>
            <a:ext cx="10515600" cy="1325563"/>
          </a:xfrm>
        </p:spPr>
        <p:txBody>
          <a:bodyPr/>
          <a:lstStyle/>
          <a:p>
            <a:r>
              <a:rPr lang="en-US"/>
              <a:t>Click to edit Master title style</a:t>
            </a:r>
          </a:p>
        </p:txBody>
      </p:sp>
      <p:sp>
        <p:nvSpPr>
          <p:cNvPr id="3" name="Text Placeholder 2"/>
          <p:cNvSpPr>
            <a:spLocks noGrp="1"/>
          </p:cNvSpPr>
          <p:nvPr>
            <p:ph type="body" idx="1"/>
          </p:nvPr>
        </p:nvSpPr>
        <p:spPr>
          <a:xfrm>
            <a:off x="749523" y="2063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006" y="303688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0" y="2063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303688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182083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41496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227498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614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13737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238527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268961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57904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123904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200" y="230108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963E5-87CF-4D7F-86D1-309DA990EF33}" type="slidenum">
              <a:rPr lang="en-US" smtClean="0"/>
              <a:t>‹#›</a:t>
            </a:fld>
            <a:endParaRPr lang="en-US"/>
          </a:p>
        </p:txBody>
      </p:sp>
    </p:spTree>
    <p:extLst>
      <p:ext uri="{BB962C8B-B14F-4D97-AF65-F5344CB8AC3E}">
        <p14:creationId xmlns:p14="http://schemas.microsoft.com/office/powerpoint/2010/main" val="366938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731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701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963E5-87CF-4D7F-86D1-309DA990EF33}" type="slidenum">
              <a:rPr lang="en-US" smtClean="0"/>
              <a:t>‹#›</a:t>
            </a:fld>
            <a:endParaRPr lang="en-US" dirty="0"/>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25588" b="32942"/>
          <a:stretch/>
        </p:blipFill>
        <p:spPr>
          <a:xfrm>
            <a:off x="5603265" y="230187"/>
            <a:ext cx="6588735" cy="761485"/>
          </a:xfrm>
          <a:prstGeom prst="rect">
            <a:avLst/>
          </a:prstGeom>
        </p:spPr>
      </p:pic>
    </p:spTree>
    <p:extLst>
      <p:ext uri="{BB962C8B-B14F-4D97-AF65-F5344CB8AC3E}">
        <p14:creationId xmlns:p14="http://schemas.microsoft.com/office/powerpoint/2010/main" val="368864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191491"/>
            <a:ext cx="10571018" cy="5666509"/>
          </a:xfrm>
        </p:spPr>
        <p:txBody>
          <a:bodyPr>
            <a:normAutofit/>
          </a:bodyPr>
          <a:lstStyle/>
          <a:p>
            <a:endParaRPr lang="en-US" b="1" dirty="0"/>
          </a:p>
          <a:p>
            <a:endParaRPr lang="en-US" b="1" dirty="0"/>
          </a:p>
          <a:p>
            <a:r>
              <a:rPr lang="en-US" b="1" dirty="0"/>
              <a:t>“Supported Employment And Optimization Of Services In The Labor Policy In Georgia”</a:t>
            </a:r>
          </a:p>
          <a:p>
            <a:endParaRPr lang="en-US" b="1" dirty="0"/>
          </a:p>
          <a:p>
            <a:r>
              <a:rPr lang="en-US" b="1" dirty="0"/>
              <a:t>			Survey of Employment Opportunities for </a:t>
            </a:r>
          </a:p>
          <a:p>
            <a:r>
              <a:rPr lang="en-US" b="1" dirty="0"/>
              <a:t>			People with Disabilities</a:t>
            </a:r>
          </a:p>
          <a:p>
            <a:endParaRPr lang="en-US" b="1" dirty="0"/>
          </a:p>
          <a:p>
            <a:r>
              <a:rPr lang="en-US" b="1" dirty="0"/>
              <a:t>                                        Presentation</a:t>
            </a:r>
            <a:endParaRPr lang="en-US" dirty="0"/>
          </a:p>
        </p:txBody>
      </p:sp>
      <p:sp>
        <p:nvSpPr>
          <p:cNvPr id="4" name="Slide Number Placeholder 3"/>
          <p:cNvSpPr>
            <a:spLocks noGrp="1"/>
          </p:cNvSpPr>
          <p:nvPr>
            <p:ph type="sldNum" sz="quarter" idx="12"/>
          </p:nvPr>
        </p:nvSpPr>
        <p:spPr/>
        <p:txBody>
          <a:bodyPr/>
          <a:lstStyle/>
          <a:p>
            <a:fld id="{AF0963E5-87CF-4D7F-86D1-309DA990EF33}" type="slidenum">
              <a:rPr lang="en-US" smtClean="0"/>
              <a:t>1</a:t>
            </a:fld>
            <a:endParaRPr lang="en-US" dirty="0"/>
          </a:p>
        </p:txBody>
      </p:sp>
    </p:spTree>
    <p:extLst>
      <p:ext uri="{BB962C8B-B14F-4D97-AF65-F5344CB8AC3E}">
        <p14:creationId xmlns:p14="http://schemas.microsoft.com/office/powerpoint/2010/main" val="168761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10</a:t>
            </a:fld>
            <a:endParaRPr lang="en-US"/>
          </a:p>
        </p:txBody>
      </p:sp>
      <p:sp>
        <p:nvSpPr>
          <p:cNvPr id="3" name="Rectangle 2"/>
          <p:cNvSpPr/>
          <p:nvPr/>
        </p:nvSpPr>
        <p:spPr>
          <a:xfrm>
            <a:off x="285750" y="1988185"/>
            <a:ext cx="4789319" cy="4770537"/>
          </a:xfrm>
          <a:prstGeom prst="rect">
            <a:avLst/>
          </a:prstGeom>
        </p:spPr>
        <p:txBody>
          <a:bodyPr wrap="square">
            <a:spAutoFit/>
          </a:bodyPr>
          <a:lstStyle/>
          <a:p>
            <a:pPr algn="just"/>
            <a:r>
              <a:rPr lang="ka-GE" b="1" i="1" dirty="0">
                <a:ea typeface="Calibri" panose="020F0502020204030204" pitchFamily="34" charset="0"/>
                <a:cs typeface="Times New Roman" panose="02020603050405020304" pitchFamily="18" charset="0"/>
              </a:rPr>
              <a:t> </a:t>
            </a:r>
            <a:r>
              <a:rPr lang="en-GB" b="1" i="1" dirty="0">
                <a:ea typeface="Calibri" panose="020F0502020204030204" pitchFamily="34" charset="0"/>
                <a:cs typeface="Times New Roman" panose="02020603050405020304" pitchFamily="18" charset="0"/>
              </a:rPr>
              <a:t>“The state is too late for </a:t>
            </a:r>
            <a:r>
              <a:rPr lang="en-US" b="1" i="1" dirty="0">
                <a:ea typeface="Calibri" panose="020F0502020204030204" pitchFamily="34" charset="0"/>
                <a:cs typeface="Times New Roman" panose="02020603050405020304" pitchFamily="18" charset="0"/>
              </a:rPr>
              <a:t>supporting employment of </a:t>
            </a:r>
            <a:r>
              <a:rPr lang="en-GB" b="1" i="1" dirty="0">
                <a:ea typeface="Calibri" panose="020F0502020204030204" pitchFamily="34" charset="0"/>
                <a:cs typeface="Times New Roman" panose="02020603050405020304" pitchFamily="18" charset="0"/>
              </a:rPr>
              <a:t>people with disabilities, too many barriers have been created, but I hope that in the future it will be corrected, and that people with disabilities will be employed and engaged in various activities... The shortcoming stem from both the state and the society, although initially it is necessary to change the attitude of the society towards people with disabilities, in order to change the attitude of the state, it is necessary to raise awareness about the rights of people with disabilities. Blaming only the government would not be fair, I believe everyone must work together on this issue, including the municipality, private sector and the society.” (</a:t>
            </a:r>
            <a:r>
              <a:rPr lang="en-GB" dirty="0">
                <a:ea typeface="Calibri" panose="020F0502020204030204" pitchFamily="34" charset="0"/>
                <a:cs typeface="Times New Roman" panose="02020603050405020304" pitchFamily="18" charset="0"/>
              </a:rPr>
              <a:t>focus group#4)</a:t>
            </a:r>
            <a:endParaRPr lang="en-US" dirty="0">
              <a:ea typeface="Calibri" panose="020F0502020204030204" pitchFamily="34" charset="0"/>
              <a:cs typeface="Times New Roman" panose="02020603050405020304" pitchFamily="18" charset="0"/>
            </a:endParaRPr>
          </a:p>
          <a:p>
            <a:pPr algn="just"/>
            <a:endParaRPr lang="en-US" sz="1600" b="1" i="1" dirty="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AA8EB3-69A7-DB4A-B1ED-75FE3950E2C3}"/>
              </a:ext>
            </a:extLst>
          </p:cNvPr>
          <p:cNvSpPr txBox="1"/>
          <p:nvPr/>
        </p:nvSpPr>
        <p:spPr>
          <a:xfrm>
            <a:off x="1185863" y="1042988"/>
            <a:ext cx="2806217" cy="461665"/>
          </a:xfrm>
          <a:prstGeom prst="rect">
            <a:avLst/>
          </a:prstGeom>
          <a:noFill/>
        </p:spPr>
        <p:txBody>
          <a:bodyPr wrap="none" rtlCol="0">
            <a:spAutoFit/>
          </a:bodyPr>
          <a:lstStyle/>
          <a:p>
            <a:r>
              <a:rPr lang="en-US" sz="2400" b="1" i="1" dirty="0"/>
              <a:t>Focus Group Quotes</a:t>
            </a:r>
            <a:r>
              <a:rPr lang="ka-GE" sz="2400" b="1" i="1" dirty="0"/>
              <a:t>:</a:t>
            </a:r>
            <a:endParaRPr lang="en-GE" sz="2400" b="1" i="1" dirty="0"/>
          </a:p>
        </p:txBody>
      </p:sp>
      <p:sp>
        <p:nvSpPr>
          <p:cNvPr id="5" name="Rectangle 4">
            <a:extLst>
              <a:ext uri="{FF2B5EF4-FFF2-40B4-BE49-F238E27FC236}">
                <a16:creationId xmlns:a16="http://schemas.microsoft.com/office/drawing/2014/main" id="{E889D199-40AD-2A4C-ADC0-4A178EE19209}"/>
              </a:ext>
            </a:extLst>
          </p:cNvPr>
          <p:cNvSpPr/>
          <p:nvPr/>
        </p:nvSpPr>
        <p:spPr>
          <a:xfrm>
            <a:off x="5314951" y="1166842"/>
            <a:ext cx="6729412" cy="5539978"/>
          </a:xfrm>
          <a:prstGeom prst="rect">
            <a:avLst/>
          </a:prstGeom>
        </p:spPr>
        <p:txBody>
          <a:bodyPr wrap="square">
            <a:spAutoFit/>
          </a:bodyPr>
          <a:lstStyle/>
          <a:p>
            <a:endParaRPr lang="en-US" sz="1600" b="1" i="1" dirty="0">
              <a:cs typeface="Times New Roman" panose="02020603050405020304" pitchFamily="18" charset="0"/>
            </a:endParaRPr>
          </a:p>
          <a:p>
            <a:endParaRPr lang="en-US" sz="1600" b="1" i="1" dirty="0">
              <a:cs typeface="Times New Roman" panose="02020603050405020304" pitchFamily="18" charset="0"/>
            </a:endParaRPr>
          </a:p>
          <a:p>
            <a:r>
              <a:rPr lang="en-US" dirty="0"/>
              <a:t>“</a:t>
            </a:r>
            <a:r>
              <a:rPr lang="en-US" b="1" i="1" dirty="0">
                <a:ea typeface="Calibri" panose="020F0502020204030204" pitchFamily="34" charset="0"/>
                <a:cs typeface="Times New Roman" panose="02020603050405020304" pitchFamily="18" charset="0"/>
              </a:rPr>
              <a:t>We are not asking for much, merely for the municipality to allocate a small sum of money, or you, the non-governmental sector, to buy just one sewing machine and the young person will be able to work with his hands to create and sell his work. There are often examples of </a:t>
            </a:r>
            <a:r>
              <a:rPr lang="en-US" b="1" i="1" dirty="0" err="1">
                <a:ea typeface="Calibri" panose="020F0502020204030204" pitchFamily="34" charset="0"/>
                <a:cs typeface="Times New Roman" panose="02020603050405020304" pitchFamily="18" charset="0"/>
              </a:rPr>
              <a:t>Tserovani</a:t>
            </a:r>
            <a:r>
              <a:rPr lang="en-US" b="1" i="1" dirty="0">
                <a:ea typeface="Calibri" panose="020F0502020204030204" pitchFamily="34" charset="0"/>
                <a:cs typeface="Times New Roman" panose="02020603050405020304" pitchFamily="18" charset="0"/>
              </a:rPr>
              <a:t> social enterprise in the media stating that they started working as a social enterprise for 700 or 800 GEL and today they have more than 15 beneficiaries. Is not it possible for such social enterprises to be financed with small grants? At least to educate us on how to write projects or business plans to help us find these opportunities (parent of a child with disabilities) ... It would be much easier if the parents and children (disabled child) could work in an enterprise together, since often our children cannot work independently and we would help them along the way. Such examples are quite frequent in Europe and have proven to be quite effective. “</a:t>
            </a:r>
            <a:r>
              <a:rPr lang="en-US" i="1" dirty="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focus group #4) </a:t>
            </a:r>
          </a:p>
          <a:p>
            <a:r>
              <a:rPr lang="en-US" dirty="0">
                <a:ea typeface="Calibri" panose="020F0502020204030204" pitchFamily="34" charset="0"/>
                <a:cs typeface="Times New Roman" panose="02020603050405020304" pitchFamily="18" charset="0"/>
              </a:rPr>
              <a:t>It means - civil society (NGO- non-governmental organization) </a:t>
            </a:r>
          </a:p>
          <a:p>
            <a:r>
              <a:rPr lang="en-US" dirty="0">
                <a:ea typeface="Calibri" panose="020F0502020204030204" pitchFamily="34" charset="0"/>
                <a:cs typeface="Times New Roman" panose="02020603050405020304" pitchFamily="18" charset="0"/>
              </a:rPr>
              <a:t>it means - young people 18+</a:t>
            </a:r>
          </a:p>
          <a:p>
            <a:endParaRPr lang="en-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40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BCFF2-1BBA-B642-A16B-26666B42BE4C}"/>
              </a:ext>
            </a:extLst>
          </p:cNvPr>
          <p:cNvSpPr>
            <a:spLocks noGrp="1"/>
          </p:cNvSpPr>
          <p:nvPr>
            <p:ph type="sldNum" sz="quarter" idx="12"/>
          </p:nvPr>
        </p:nvSpPr>
        <p:spPr/>
        <p:txBody>
          <a:bodyPr/>
          <a:lstStyle/>
          <a:p>
            <a:fld id="{AF0963E5-87CF-4D7F-86D1-309DA990EF33}" type="slidenum">
              <a:rPr lang="en-US" smtClean="0"/>
              <a:t>11</a:t>
            </a:fld>
            <a:endParaRPr lang="en-US"/>
          </a:p>
        </p:txBody>
      </p:sp>
      <p:sp>
        <p:nvSpPr>
          <p:cNvPr id="3" name="Rectangle 2">
            <a:extLst>
              <a:ext uri="{FF2B5EF4-FFF2-40B4-BE49-F238E27FC236}">
                <a16:creationId xmlns:a16="http://schemas.microsoft.com/office/drawing/2014/main" id="{456A3046-B9E1-324D-A9DD-C228902E9E29}"/>
              </a:ext>
            </a:extLst>
          </p:cNvPr>
          <p:cNvSpPr/>
          <p:nvPr/>
        </p:nvSpPr>
        <p:spPr>
          <a:xfrm>
            <a:off x="176213" y="1832035"/>
            <a:ext cx="5310187" cy="3970318"/>
          </a:xfrm>
          <a:prstGeom prst="rect">
            <a:avLst/>
          </a:prstGeom>
        </p:spPr>
        <p:txBody>
          <a:bodyPr wrap="square">
            <a:spAutoFit/>
          </a:bodyPr>
          <a:lstStyle/>
          <a:p>
            <a:endParaRPr lang="en-GB" b="1" i="1" dirty="0">
              <a:ea typeface="Calibri" panose="020F0502020204030204" pitchFamily="34" charset="0"/>
              <a:cs typeface="Times New Roman" panose="02020603050405020304" pitchFamily="18" charset="0"/>
            </a:endParaRPr>
          </a:p>
          <a:p>
            <a:r>
              <a:rPr lang="en-GB" b="1" i="1" dirty="0">
                <a:ea typeface="Calibri" panose="020F0502020204030204" pitchFamily="34" charset="0"/>
                <a:cs typeface="Times New Roman" panose="02020603050405020304" pitchFamily="18" charset="0"/>
              </a:rPr>
              <a:t>“Announced vacancies are often incompatible with our capabilities, as we receive info about positions of a waiter or a construction worker. Such types of vacancies do not suit me as I have a physical disability and it is difficult for me to walk. Though I can work with a computer, I know office software, I  have worked in a call centre and this type of work is much easier for me. I attended the forum set up by </a:t>
            </a:r>
            <a:r>
              <a:rPr lang="en-GB" b="1" i="1" dirty="0" err="1">
                <a:ea typeface="Calibri" panose="020F0502020204030204" pitchFamily="34" charset="0"/>
                <a:cs typeface="Times New Roman" panose="02020603050405020304" pitchFamily="18" charset="0"/>
              </a:rPr>
              <a:t>Worknet</a:t>
            </a:r>
            <a:r>
              <a:rPr lang="en-GB" b="1" i="1" dirty="0">
                <a:ea typeface="Calibri" panose="020F0502020204030204" pitchFamily="34" charset="0"/>
                <a:cs typeface="Times New Roman" panose="02020603050405020304" pitchFamily="18" charset="0"/>
              </a:rPr>
              <a:t>, but it was complete formality, I could not get a job for the existing vacancies, or the position where I was interested was already occupied.” </a:t>
            </a:r>
            <a:r>
              <a:rPr lang="en-GB" dirty="0">
                <a:ea typeface="Calibri" panose="020F0502020204030204" pitchFamily="34" charset="0"/>
                <a:cs typeface="Times New Roman" panose="02020603050405020304" pitchFamily="18" charset="0"/>
              </a:rPr>
              <a:t>(focus group #3)</a:t>
            </a:r>
            <a:endParaRPr lang="en-US" dirty="0">
              <a:ea typeface="Calibri" panose="020F0502020204030204" pitchFamily="34" charset="0"/>
              <a:cs typeface="Times New Roman" panose="02020603050405020304" pitchFamily="18" charset="0"/>
            </a:endParaRPr>
          </a:p>
          <a:p>
            <a:r>
              <a:rPr lang="ka-GE" b="1" i="1" dirty="0">
                <a:ea typeface="Calibri" panose="020F0502020204030204" pitchFamily="34" charset="0"/>
                <a:cs typeface="Times New Roman" panose="02020603050405020304" pitchFamily="18" charset="0"/>
              </a:rPr>
              <a:t> </a:t>
            </a:r>
            <a:endParaRPr lang="en-GE" b="1" i="1"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F07268E-07AD-434A-8650-44B394752182}"/>
              </a:ext>
            </a:extLst>
          </p:cNvPr>
          <p:cNvSpPr/>
          <p:nvPr/>
        </p:nvSpPr>
        <p:spPr>
          <a:xfrm>
            <a:off x="5819775" y="1278037"/>
            <a:ext cx="5791200" cy="4801314"/>
          </a:xfrm>
          <a:prstGeom prst="rect">
            <a:avLst/>
          </a:prstGeom>
        </p:spPr>
        <p:txBody>
          <a:bodyPr wrap="square">
            <a:spAutoFit/>
          </a:bodyPr>
          <a:lstStyle/>
          <a:p>
            <a:endParaRPr lang="en-GB" b="1" dirty="0"/>
          </a:p>
          <a:p>
            <a:r>
              <a:rPr lang="en-GB" b="1" dirty="0"/>
              <a:t>Persons with disabilities named the following professions for the job opportunities:</a:t>
            </a:r>
            <a:endParaRPr lang="en-US" dirty="0"/>
          </a:p>
          <a:p>
            <a:endParaRPr lang="ka-GE" b="1"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US" b="1" dirty="0"/>
              <a:t>Beauty </a:t>
            </a:r>
            <a:r>
              <a:rPr lang="en-GB" b="1" dirty="0"/>
              <a:t>Salon staff, </a:t>
            </a:r>
          </a:p>
          <a:p>
            <a:pPr marL="285750" indent="-285750">
              <a:buFont typeface="Wingdings" pitchFamily="2" charset="2"/>
              <a:buChar char="v"/>
            </a:pPr>
            <a:r>
              <a:rPr lang="en-GB" b="1" dirty="0"/>
              <a:t>Teacher’s Assistant, </a:t>
            </a:r>
          </a:p>
          <a:p>
            <a:pPr marL="285750" indent="-285750">
              <a:buFont typeface="Wingdings" pitchFamily="2" charset="2"/>
              <a:buChar char="v"/>
            </a:pPr>
            <a:r>
              <a:rPr lang="en-GB" b="1" dirty="0"/>
              <a:t>Carpenter</a:t>
            </a:r>
            <a:r>
              <a:rPr lang="ka-GE" b="1" dirty="0"/>
              <a:t>,</a:t>
            </a:r>
            <a:r>
              <a:rPr lang="en-GB" b="1" dirty="0"/>
              <a:t> working with wood and assembling furniture</a:t>
            </a:r>
            <a:r>
              <a:rPr lang="ka-GE" b="1" dirty="0"/>
              <a:t>, </a:t>
            </a:r>
            <a:endParaRPr lang="en-US" b="1" dirty="0"/>
          </a:p>
          <a:p>
            <a:pPr marL="285750" indent="-285750">
              <a:buFont typeface="Wingdings" pitchFamily="2" charset="2"/>
              <a:buChar char="v"/>
            </a:pPr>
            <a:r>
              <a:rPr lang="en-US" b="1" dirty="0"/>
              <a:t>Driver </a:t>
            </a:r>
          </a:p>
          <a:p>
            <a:pPr marL="285750" indent="-285750">
              <a:buFont typeface="Wingdings" pitchFamily="2" charset="2"/>
              <a:buChar char="v"/>
            </a:pPr>
            <a:r>
              <a:rPr lang="en-GB" b="1" dirty="0"/>
              <a:t>Knitting / sewing,</a:t>
            </a:r>
          </a:p>
          <a:p>
            <a:pPr marL="285750" indent="-285750">
              <a:buFont typeface="Wingdings" pitchFamily="2" charset="2"/>
              <a:buChar char="v"/>
            </a:pPr>
            <a:r>
              <a:rPr lang="en-GB" b="1" dirty="0"/>
              <a:t> Jewellery manufacturing,</a:t>
            </a:r>
            <a:endParaRPr lang="en-US" b="1"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US" b="1" dirty="0">
                <a:cs typeface="Times New Roman" panose="02020603050405020304" pitchFamily="18" charset="0"/>
              </a:rPr>
              <a:t>S</a:t>
            </a:r>
            <a:r>
              <a:rPr lang="en-GB" b="1" dirty="0"/>
              <a:t>ales consultant,</a:t>
            </a:r>
            <a:endParaRPr lang="ka-GE" b="1"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GB" b="1" dirty="0"/>
              <a:t>Involvement in agriculture,</a:t>
            </a:r>
            <a:endParaRPr lang="en-US" dirty="0"/>
          </a:p>
          <a:p>
            <a:pPr marL="285750" indent="-285750">
              <a:buFont typeface="Wingdings" pitchFamily="2" charset="2"/>
              <a:buChar char="v"/>
            </a:pPr>
            <a:r>
              <a:rPr lang="en-GB" b="1" dirty="0"/>
              <a:t>Cook</a:t>
            </a:r>
            <a:r>
              <a:rPr lang="ka-GE" b="1" dirty="0"/>
              <a:t>,</a:t>
            </a:r>
            <a:endParaRPr lang="ka-GE" b="1"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GB" b="1" dirty="0"/>
              <a:t>Photography,</a:t>
            </a:r>
            <a:endParaRPr lang="en-US" b="1"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GB" b="1" dirty="0"/>
              <a:t>Office </a:t>
            </a:r>
            <a:r>
              <a:rPr lang="en-US" b="1" dirty="0"/>
              <a:t>work </a:t>
            </a:r>
            <a:r>
              <a:rPr lang="en-GB" b="1" dirty="0"/>
              <a:t>and working with computer programs</a:t>
            </a:r>
            <a:endParaRPr lang="en-US" dirty="0"/>
          </a:p>
          <a:p>
            <a:pPr marL="285750" indent="-285750">
              <a:buFont typeface="Wingdings" pitchFamily="2" charset="2"/>
              <a:buChar char="v"/>
            </a:pPr>
            <a:r>
              <a:rPr lang="ka-GE" b="1" dirty="0">
                <a:ea typeface="Calibri" panose="020F0502020204030204" pitchFamily="34" charset="0"/>
                <a:cs typeface="Times New Roman" panose="02020603050405020304" pitchFamily="18" charset="0"/>
              </a:rPr>
              <a:t> </a:t>
            </a:r>
            <a:r>
              <a:rPr lang="en-GB" b="1" dirty="0"/>
              <a:t>Call centre work and etc.</a:t>
            </a:r>
            <a:endParaRPr lang="ka-GE" b="1" dirty="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D317ED-ED3D-B64B-B7B2-88E768C22310}"/>
              </a:ext>
            </a:extLst>
          </p:cNvPr>
          <p:cNvSpPr txBox="1"/>
          <p:nvPr/>
        </p:nvSpPr>
        <p:spPr>
          <a:xfrm>
            <a:off x="1185863" y="1042988"/>
            <a:ext cx="2815835" cy="461665"/>
          </a:xfrm>
          <a:prstGeom prst="rect">
            <a:avLst/>
          </a:prstGeom>
          <a:noFill/>
        </p:spPr>
        <p:txBody>
          <a:bodyPr wrap="none" rtlCol="0">
            <a:spAutoFit/>
          </a:bodyPr>
          <a:lstStyle/>
          <a:p>
            <a:r>
              <a:rPr lang="en-US" sz="2400" b="1" i="1" dirty="0"/>
              <a:t>Focus Group Quotes:</a:t>
            </a:r>
            <a:endParaRPr lang="en-GE" sz="2400" b="1" i="1" dirty="0"/>
          </a:p>
        </p:txBody>
      </p:sp>
    </p:spTree>
    <p:extLst>
      <p:ext uri="{BB962C8B-B14F-4D97-AF65-F5344CB8AC3E}">
        <p14:creationId xmlns:p14="http://schemas.microsoft.com/office/powerpoint/2010/main" val="188158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12</a:t>
            </a:fld>
            <a:endParaRPr lang="en-US"/>
          </a:p>
        </p:txBody>
      </p:sp>
      <p:sp>
        <p:nvSpPr>
          <p:cNvPr id="3" name="Rectangle 2"/>
          <p:cNvSpPr/>
          <p:nvPr/>
        </p:nvSpPr>
        <p:spPr>
          <a:xfrm>
            <a:off x="138547" y="1191491"/>
            <a:ext cx="10995618" cy="5182444"/>
          </a:xfrm>
          <a:prstGeom prst="rect">
            <a:avLst/>
          </a:prstGeom>
        </p:spPr>
        <p:txBody>
          <a:bodyPr wrap="square">
            <a:spAutoFit/>
          </a:bodyPr>
          <a:lstStyle/>
          <a:p>
            <a:pPr>
              <a:lnSpc>
                <a:spcPct val="150000"/>
              </a:lnSpc>
              <a:spcBef>
                <a:spcPts val="200"/>
              </a:spcBef>
            </a:pPr>
            <a:r>
              <a:rPr lang="en-US" sz="2000" b="1" i="1" dirty="0"/>
              <a:t>Focus Group Recommendations:</a:t>
            </a:r>
          </a:p>
          <a:p>
            <a:pPr>
              <a:lnSpc>
                <a:spcPct val="150000"/>
              </a:lnSpc>
              <a:spcBef>
                <a:spcPts val="200"/>
              </a:spcBef>
            </a:pPr>
            <a:endParaRPr lang="en-US" sz="2000" b="1" i="1"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Adapting the environment for the use by the persons with disabilities is a prerequisite for all other</a:t>
            </a:r>
            <a:r>
              <a:rPr lang="ru-RU"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initiatives.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employment rate of persons with disabilities in the private sector should be  increased</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Social workers and people with disabilities should be involved in the development of programs in the municipalities.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Sharing experience of other counties.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Effective steps should be taken for the socialization and integration of persons with disabilities into the society.</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Establish social enterprises with the financial support of municipalities.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Develop various educational programs for people with disabilities that will facilitate their employment in the labor market.</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 order to integrate people with disabilities into the society, they need to be able to leave their homes and present their capabilities.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Day centers should be opened in all municipalities.</a:t>
            </a:r>
          </a:p>
          <a:p>
            <a:pPr marL="342900" marR="0" lvl="0" indent="-342900" algn="just">
              <a:lnSpc>
                <a:spcPct val="115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Increase capacity of day centers by financial and other support. </a:t>
            </a:r>
          </a:p>
        </p:txBody>
      </p:sp>
    </p:spTree>
    <p:extLst>
      <p:ext uri="{BB962C8B-B14F-4D97-AF65-F5344CB8AC3E}">
        <p14:creationId xmlns:p14="http://schemas.microsoft.com/office/powerpoint/2010/main" val="403938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13</a:t>
            </a:fld>
            <a:endParaRPr lang="en-US"/>
          </a:p>
        </p:txBody>
      </p:sp>
      <p:sp>
        <p:nvSpPr>
          <p:cNvPr id="3" name="Rectangle 2"/>
          <p:cNvSpPr/>
          <p:nvPr/>
        </p:nvSpPr>
        <p:spPr>
          <a:xfrm>
            <a:off x="256478" y="1984917"/>
            <a:ext cx="11256649" cy="3914918"/>
          </a:xfrm>
          <a:prstGeom prst="rect">
            <a:avLst/>
          </a:prstGeom>
        </p:spPr>
        <p:txBody>
          <a:bodyPr wrap="square">
            <a:spAutoFit/>
          </a:bodyPr>
          <a:lstStyle/>
          <a:p>
            <a:pPr marR="0" lvl="0" algn="just">
              <a:lnSpc>
                <a:spcPct val="115000"/>
              </a:lnSpc>
              <a:spcBef>
                <a:spcPts val="0"/>
              </a:spcBef>
              <a:spcAft>
                <a:spcPts val="0"/>
              </a:spcAft>
            </a:pPr>
            <a:endParaRPr lang="en-US"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Councils of persons with disabilities that formally exist in municipalities have to become effective.</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Regular or one of events should be organized to increase the involvement of disabled people into the community.</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Create mini-grant programs to support the employment of the disabled community.</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Create opportunities for internships</a:t>
            </a:r>
            <a:endParaRPr lang="ka-GE"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Employ persons with disabilities in social enterprises and / or allocate grants to create them.</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Vacancies should have instructions on whether people with disabilities can be employed.</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civil and state sector to increase opportunities to acquire formal and informal education of </a:t>
            </a:r>
            <a:r>
              <a:rPr lang="en-US" dirty="0" err="1">
                <a:ea typeface="Calibri" panose="020F0502020204030204" pitchFamily="34" charset="0"/>
                <a:cs typeface="Times New Roman" panose="02020603050405020304" pitchFamily="18" charset="0"/>
              </a:rPr>
              <a:t>PwD</a:t>
            </a:r>
            <a:r>
              <a:rPr lang="en-US" dirty="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Symbol" panose="05050102010706020507" pitchFamily="18" charset="2"/>
              <a:buChar char=""/>
            </a:pPr>
            <a:r>
              <a:rPr lang="ka-GE"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Day centers to remove limits and allow 18-29 year old beneficiaries.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Create initiative groups by people with disabilities who would start working at the level of the City Council and the City Hall.</a:t>
            </a:r>
          </a:p>
          <a:p>
            <a:pPr marL="342900" marR="0" lvl="0" indent="-342900" algn="just">
              <a:lnSpc>
                <a:spcPct val="115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municipalities should allocate space for set up of social enterprises.</a:t>
            </a:r>
          </a:p>
        </p:txBody>
      </p:sp>
      <p:sp>
        <p:nvSpPr>
          <p:cNvPr id="4" name="Rectangle 1"/>
          <p:cNvSpPr>
            <a:spLocks noChangeArrowheads="1"/>
          </p:cNvSpPr>
          <p:nvPr/>
        </p:nvSpPr>
        <p:spPr bwMode="auto">
          <a:xfrm>
            <a:off x="0" y="-138500"/>
            <a:ext cx="641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5F6368"/>
                </a:solidFill>
                <a:effectLst/>
                <a:latin typeface="Arial" panose="020B0604020202020204" pitchFamily="34" charset="0"/>
              </a:rPr>
              <a:t>8</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525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14</a:t>
            </a:fld>
            <a:endParaRPr lang="en-US"/>
          </a:p>
        </p:txBody>
      </p:sp>
      <p:sp>
        <p:nvSpPr>
          <p:cNvPr id="3" name="Rectangle 2"/>
          <p:cNvSpPr/>
          <p:nvPr/>
        </p:nvSpPr>
        <p:spPr>
          <a:xfrm>
            <a:off x="401782" y="2147768"/>
            <a:ext cx="11270265" cy="1984902"/>
          </a:xfrm>
          <a:prstGeom prst="rect">
            <a:avLst/>
          </a:prstGeom>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state should develop a strategy for the employment of persons with disabilities and prepare a package of legislative changes to encourage their employment.</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Persons with disabilities, or their family members, to receive free consulting services to prepare entrepreneurial ideas.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pension and benefits package to be determined according to individual needs and assessments.</a:t>
            </a:r>
          </a:p>
          <a:p>
            <a:pPr marL="342900" marR="0" lvl="0" indent="-342900" algn="just">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Increase the pension of people with disabilities to the subsistence</a:t>
            </a:r>
            <a:r>
              <a:rPr lang="en-US" dirty="0">
                <a:solidFill>
                  <a:srgbClr val="FF0000"/>
                </a:solidFill>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level.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2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15</a:t>
            </a:fld>
            <a:endParaRPr lang="en-US"/>
          </a:p>
        </p:txBody>
      </p:sp>
      <p:sp>
        <p:nvSpPr>
          <p:cNvPr id="3" name="Rectangle 2"/>
          <p:cNvSpPr/>
          <p:nvPr/>
        </p:nvSpPr>
        <p:spPr>
          <a:xfrm>
            <a:off x="446808" y="1122217"/>
            <a:ext cx="2064328" cy="10806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რაოდენობრივი კვლევა</a:t>
            </a:r>
          </a:p>
          <a:p>
            <a:pPr algn="ctr"/>
            <a:r>
              <a:rPr lang="ka-GE" dirty="0"/>
              <a:t>22.12.2021-30.12.2021</a:t>
            </a:r>
            <a:endParaRPr lang="en-US" dirty="0"/>
          </a:p>
        </p:txBody>
      </p:sp>
      <p:sp>
        <p:nvSpPr>
          <p:cNvPr id="4" name="Right Arrow 3"/>
          <p:cNvSpPr/>
          <p:nvPr/>
        </p:nvSpPr>
        <p:spPr>
          <a:xfrm>
            <a:off x="2555472" y="1440872"/>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619889" y="1246908"/>
            <a:ext cx="1551709" cy="113607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ექვსი სამიზნე მუნიციპალიტეტი</a:t>
            </a:r>
            <a:endParaRPr lang="en-US" dirty="0"/>
          </a:p>
        </p:txBody>
      </p:sp>
      <p:sp>
        <p:nvSpPr>
          <p:cNvPr id="6" name="Down Arrow 5"/>
          <p:cNvSpPr/>
          <p:nvPr/>
        </p:nvSpPr>
        <p:spPr>
          <a:xfrm>
            <a:off x="4055444" y="2565082"/>
            <a:ext cx="484632" cy="3879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2320" y="3135110"/>
            <a:ext cx="1551709"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150-ზე მეტი რესპოდენტი</a:t>
            </a:r>
            <a:endParaRPr lang="en-US" dirty="0"/>
          </a:p>
        </p:txBody>
      </p:sp>
      <p:sp>
        <p:nvSpPr>
          <p:cNvPr id="8" name="Down Arrow 7"/>
          <p:cNvSpPr/>
          <p:nvPr/>
        </p:nvSpPr>
        <p:spPr>
          <a:xfrm>
            <a:off x="1236656" y="2265218"/>
            <a:ext cx="484632" cy="56803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6808" y="2895600"/>
            <a:ext cx="2466110" cy="31311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ka-GE" sz="1400" dirty="0">
                <a:solidFill>
                  <a:schemeClr val="tx1"/>
                </a:solidFill>
              </a:rPr>
              <a:t>გარემო პირობების შესწავლა</a:t>
            </a:r>
          </a:p>
          <a:p>
            <a:pPr marL="342900" indent="-342900" algn="just">
              <a:buFont typeface="+mj-lt"/>
              <a:buAutoNum type="arabicPeriod"/>
            </a:pPr>
            <a:r>
              <a:rPr lang="ka-GE" sz="1400" dirty="0">
                <a:solidFill>
                  <a:schemeClr val="tx1"/>
                </a:solidFill>
              </a:rPr>
              <a:t>დასაქმების შესაძლებლობები და სამუშაო უნარები</a:t>
            </a:r>
            <a:endParaRPr lang="en-US" sz="1400" dirty="0">
              <a:solidFill>
                <a:schemeClr val="tx1"/>
              </a:solidFill>
            </a:endParaRPr>
          </a:p>
          <a:p>
            <a:pPr marL="342900" indent="-342900" algn="just">
              <a:buFont typeface="+mj-lt"/>
              <a:buAutoNum type="arabicPeriod"/>
            </a:pPr>
            <a:r>
              <a:rPr lang="ka-GE" sz="1400" dirty="0" err="1">
                <a:solidFill>
                  <a:schemeClr val="tx1"/>
                </a:solidFill>
              </a:rPr>
              <a:t>შშმ</a:t>
            </a:r>
            <a:r>
              <a:rPr lang="ka-GE" sz="1400" dirty="0">
                <a:solidFill>
                  <a:schemeClr val="tx1"/>
                </a:solidFill>
              </a:rPr>
              <a:t> პირთა ქცევა შრომის ბაზარზე</a:t>
            </a:r>
          </a:p>
          <a:p>
            <a:pPr marL="342900" indent="-342900" algn="just">
              <a:buFont typeface="+mj-lt"/>
              <a:buAutoNum type="arabicPeriod"/>
            </a:pPr>
            <a:r>
              <a:rPr lang="ka-GE" sz="1400" i="1" dirty="0" err="1">
                <a:solidFill>
                  <a:schemeClr val="tx1"/>
                </a:solidFill>
              </a:rPr>
              <a:t>შშმ</a:t>
            </a:r>
            <a:r>
              <a:rPr lang="ka-GE" sz="1400" i="1" dirty="0">
                <a:solidFill>
                  <a:schemeClr val="tx1"/>
                </a:solidFill>
              </a:rPr>
              <a:t> პირთა განათლება</a:t>
            </a:r>
          </a:p>
          <a:p>
            <a:pPr marL="342900" indent="-342900" algn="just">
              <a:buFont typeface="+mj-lt"/>
              <a:buAutoNum type="arabicPeriod"/>
            </a:pPr>
            <a:r>
              <a:rPr lang="ka-GE" sz="1400" i="1" dirty="0">
                <a:solidFill>
                  <a:schemeClr val="tx1"/>
                </a:solidFill>
              </a:rPr>
              <a:t>დემოგრაფიული მონაცემები</a:t>
            </a:r>
          </a:p>
          <a:p>
            <a:pPr marL="285750" indent="-285750" algn="just">
              <a:buFont typeface="Wingdings" panose="05000000000000000000" pitchFamily="2" charset="2"/>
              <a:buChar char="§"/>
            </a:pPr>
            <a:endParaRPr lang="en-US" sz="1400" dirty="0">
              <a:solidFill>
                <a:schemeClr val="tx1"/>
              </a:solidFill>
            </a:endParaRPr>
          </a:p>
          <a:p>
            <a:pPr marL="285750" indent="-285750" algn="just">
              <a:buFont typeface="Wingdings" panose="05000000000000000000" pitchFamily="2" charset="2"/>
              <a:buChar char="§"/>
            </a:pPr>
            <a:endParaRPr lang="en-US" sz="1400" dirty="0">
              <a:solidFill>
                <a:schemeClr val="tx1"/>
              </a:solidFill>
            </a:endParaRPr>
          </a:p>
          <a:p>
            <a:pPr marL="285750" indent="-285750" algn="ctr">
              <a:buFont typeface="Wingdings" panose="05000000000000000000" pitchFamily="2" charset="2"/>
              <a:buChar char="§"/>
            </a:pPr>
            <a:endParaRPr lang="en-US" sz="1400" dirty="0">
              <a:solidFill>
                <a:schemeClr val="tx1"/>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val="82743770"/>
              </p:ext>
            </p:extLst>
          </p:nvPr>
        </p:nvGraphicFramePr>
        <p:xfrm>
          <a:off x="5257606" y="1246907"/>
          <a:ext cx="6698867" cy="5109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52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16</a:t>
            </a:fld>
            <a:endParaRPr lang="en-US"/>
          </a:p>
        </p:txBody>
      </p:sp>
      <p:pic>
        <p:nvPicPr>
          <p:cNvPr id="5" name="Content Placeholder 3"/>
          <p:cNvPicPr>
            <a:picLocks noChangeAspect="1" noChangeArrowheads="1"/>
          </p:cNvPicPr>
          <p:nvPr/>
        </p:nvPicPr>
        <p:blipFill>
          <a:blip r:embed="rId2" cstate="print"/>
          <a:srcRect/>
          <a:stretch>
            <a:fillRect/>
          </a:stretch>
        </p:blipFill>
        <p:spPr bwMode="auto">
          <a:xfrm>
            <a:off x="168939" y="399163"/>
            <a:ext cx="5303606" cy="4242885"/>
          </a:xfrm>
          <a:prstGeom prst="rect">
            <a:avLst/>
          </a:prstGeom>
          <a:noFill/>
          <a:ln w="1">
            <a:noFill/>
            <a:miter lim="800000"/>
            <a:headEnd/>
            <a:tailEnd type="none" w="med" len="med"/>
          </a:ln>
          <a:effectLst/>
        </p:spPr>
      </p:pic>
      <p:graphicFrame>
        <p:nvGraphicFramePr>
          <p:cNvPr id="6" name="Content Placeholder 4"/>
          <p:cNvGraphicFramePr>
            <a:graphicFrameLocks/>
          </p:cNvGraphicFramePr>
          <p:nvPr>
            <p:extLst>
              <p:ext uri="{D42A27DB-BD31-4B8C-83A1-F6EECF244321}">
                <p14:modId xmlns:p14="http://schemas.microsoft.com/office/powerpoint/2010/main" val="1855368808"/>
              </p:ext>
            </p:extLst>
          </p:nvPr>
        </p:nvGraphicFramePr>
        <p:xfrm>
          <a:off x="4738256" y="1246909"/>
          <a:ext cx="7169726" cy="4985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71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84486"/>
            <a:ext cx="2743200" cy="365125"/>
          </a:xfrm>
        </p:spPr>
        <p:txBody>
          <a:bodyPr/>
          <a:lstStyle/>
          <a:p>
            <a:fld id="{AF0963E5-87CF-4D7F-86D1-309DA990EF33}" type="slidenum">
              <a:rPr lang="en-US" smtClean="0"/>
              <a:t>17</a:t>
            </a:fld>
            <a:endParaRPr lang="en-US"/>
          </a:p>
        </p:txBody>
      </p:sp>
      <p:pic>
        <p:nvPicPr>
          <p:cNvPr id="6" name="Content Placeholder 3"/>
          <p:cNvPicPr>
            <a:picLocks noChangeAspect="1" noChangeArrowheads="1"/>
          </p:cNvPicPr>
          <p:nvPr/>
        </p:nvPicPr>
        <p:blipFill>
          <a:blip r:embed="rId2" cstate="print"/>
          <a:srcRect/>
          <a:stretch>
            <a:fillRect/>
          </a:stretch>
        </p:blipFill>
        <p:spPr bwMode="auto">
          <a:xfrm>
            <a:off x="157432" y="1903509"/>
            <a:ext cx="3657600" cy="2926080"/>
          </a:xfrm>
          <a:prstGeom prst="rect">
            <a:avLst/>
          </a:prstGeom>
          <a:noFill/>
          <a:ln w="1">
            <a:noFill/>
            <a:miter lim="800000"/>
            <a:headEnd/>
            <a:tailEnd type="none" w="med" len="med"/>
          </a:ln>
          <a:effectLst/>
        </p:spPr>
      </p:pic>
      <p:pic>
        <p:nvPicPr>
          <p:cNvPr id="7" name="Content Placeholder 3"/>
          <p:cNvPicPr>
            <a:picLocks noChangeAspect="1" noChangeArrowheads="1"/>
          </p:cNvPicPr>
          <p:nvPr/>
        </p:nvPicPr>
        <p:blipFill>
          <a:blip r:embed="rId3" cstate="print"/>
          <a:srcRect/>
          <a:stretch>
            <a:fillRect/>
          </a:stretch>
        </p:blipFill>
        <p:spPr bwMode="auto">
          <a:xfrm>
            <a:off x="4013723" y="1903509"/>
            <a:ext cx="3657600" cy="2926080"/>
          </a:xfrm>
          <a:prstGeom prst="rect">
            <a:avLst/>
          </a:prstGeom>
          <a:noFill/>
          <a:ln w="1">
            <a:noFill/>
            <a:miter lim="800000"/>
            <a:headEnd/>
            <a:tailEnd type="none" w="med" len="med"/>
          </a:ln>
          <a:effectLst/>
        </p:spPr>
      </p:pic>
      <p:pic>
        <p:nvPicPr>
          <p:cNvPr id="8" name="Content Placeholder 3"/>
          <p:cNvPicPr>
            <a:picLocks noChangeAspect="1" noChangeArrowheads="1"/>
          </p:cNvPicPr>
          <p:nvPr/>
        </p:nvPicPr>
        <p:blipFill>
          <a:blip r:embed="rId4" cstate="print"/>
          <a:srcRect/>
          <a:stretch>
            <a:fillRect/>
          </a:stretch>
        </p:blipFill>
        <p:spPr bwMode="auto">
          <a:xfrm>
            <a:off x="7870014" y="1903509"/>
            <a:ext cx="3657600" cy="2926080"/>
          </a:xfrm>
          <a:prstGeom prst="rect">
            <a:avLst/>
          </a:prstGeom>
          <a:noFill/>
          <a:ln w="1">
            <a:noFill/>
            <a:miter lim="800000"/>
            <a:headEnd/>
            <a:tailEnd type="none" w="med" len="med"/>
          </a:ln>
          <a:effectLst/>
        </p:spPr>
      </p:pic>
    </p:spTree>
    <p:extLst>
      <p:ext uri="{BB962C8B-B14F-4D97-AF65-F5344CB8AC3E}">
        <p14:creationId xmlns:p14="http://schemas.microsoft.com/office/powerpoint/2010/main" val="15872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18</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921892012"/>
              </p:ext>
            </p:extLst>
          </p:nvPr>
        </p:nvGraphicFramePr>
        <p:xfrm>
          <a:off x="346364" y="426604"/>
          <a:ext cx="5407982" cy="5929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013670869"/>
              </p:ext>
            </p:extLst>
          </p:nvPr>
        </p:nvGraphicFramePr>
        <p:xfrm>
          <a:off x="5754345" y="1163783"/>
          <a:ext cx="5952745" cy="5375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76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19</a:t>
            </a:fld>
            <a:endParaRPr lang="en-US"/>
          </a:p>
        </p:txBody>
      </p:sp>
      <p:graphicFrame>
        <p:nvGraphicFramePr>
          <p:cNvPr id="4" name="Table 3">
            <a:extLst>
              <a:ext uri="{FF2B5EF4-FFF2-40B4-BE49-F238E27FC236}">
                <a16:creationId xmlns:a16="http://schemas.microsoft.com/office/drawing/2014/main" id="{00DD8A77-D6A7-2B4B-9F4B-A7577397C187}"/>
              </a:ext>
            </a:extLst>
          </p:cNvPr>
          <p:cNvGraphicFramePr>
            <a:graphicFrameLocks noGrp="1"/>
          </p:cNvGraphicFramePr>
          <p:nvPr>
            <p:extLst>
              <p:ext uri="{D42A27DB-BD31-4B8C-83A1-F6EECF244321}">
                <p14:modId xmlns:p14="http://schemas.microsoft.com/office/powerpoint/2010/main" val="2340920030"/>
              </p:ext>
            </p:extLst>
          </p:nvPr>
        </p:nvGraphicFramePr>
        <p:xfrm>
          <a:off x="152401" y="1040994"/>
          <a:ext cx="11887198" cy="5817006"/>
        </p:xfrm>
        <a:graphic>
          <a:graphicData uri="http://schemas.openxmlformats.org/drawingml/2006/table">
            <a:tbl>
              <a:tblPr firstRow="1" firstCol="1" bandRow="1">
                <a:tableStyleId>{5C22544A-7EE6-4342-B048-85BDC9FD1C3A}</a:tableStyleId>
              </a:tblPr>
              <a:tblGrid>
                <a:gridCol w="2266337">
                  <a:extLst>
                    <a:ext uri="{9D8B030D-6E8A-4147-A177-3AD203B41FA5}">
                      <a16:colId xmlns:a16="http://schemas.microsoft.com/office/drawing/2014/main" val="348138771"/>
                    </a:ext>
                  </a:extLst>
                </a:gridCol>
                <a:gridCol w="2266337">
                  <a:extLst>
                    <a:ext uri="{9D8B030D-6E8A-4147-A177-3AD203B41FA5}">
                      <a16:colId xmlns:a16="http://schemas.microsoft.com/office/drawing/2014/main" val="3942093904"/>
                    </a:ext>
                  </a:extLst>
                </a:gridCol>
                <a:gridCol w="1066772">
                  <a:extLst>
                    <a:ext uri="{9D8B030D-6E8A-4147-A177-3AD203B41FA5}">
                      <a16:colId xmlns:a16="http://schemas.microsoft.com/office/drawing/2014/main" val="1599891072"/>
                    </a:ext>
                  </a:extLst>
                </a:gridCol>
                <a:gridCol w="865368">
                  <a:extLst>
                    <a:ext uri="{9D8B030D-6E8A-4147-A177-3AD203B41FA5}">
                      <a16:colId xmlns:a16="http://schemas.microsoft.com/office/drawing/2014/main" val="2293392900"/>
                    </a:ext>
                  </a:extLst>
                </a:gridCol>
                <a:gridCol w="911846">
                  <a:extLst>
                    <a:ext uri="{9D8B030D-6E8A-4147-A177-3AD203B41FA5}">
                      <a16:colId xmlns:a16="http://schemas.microsoft.com/office/drawing/2014/main" val="3792358396"/>
                    </a:ext>
                  </a:extLst>
                </a:gridCol>
                <a:gridCol w="1066772">
                  <a:extLst>
                    <a:ext uri="{9D8B030D-6E8A-4147-A177-3AD203B41FA5}">
                      <a16:colId xmlns:a16="http://schemas.microsoft.com/office/drawing/2014/main" val="1000504055"/>
                    </a:ext>
                  </a:extLst>
                </a:gridCol>
                <a:gridCol w="1066772">
                  <a:extLst>
                    <a:ext uri="{9D8B030D-6E8A-4147-A177-3AD203B41FA5}">
                      <a16:colId xmlns:a16="http://schemas.microsoft.com/office/drawing/2014/main" val="2605745842"/>
                    </a:ext>
                  </a:extLst>
                </a:gridCol>
                <a:gridCol w="1188497">
                  <a:extLst>
                    <a:ext uri="{9D8B030D-6E8A-4147-A177-3AD203B41FA5}">
                      <a16:colId xmlns:a16="http://schemas.microsoft.com/office/drawing/2014/main" val="2929362340"/>
                    </a:ext>
                  </a:extLst>
                </a:gridCol>
                <a:gridCol w="1188497">
                  <a:extLst>
                    <a:ext uri="{9D8B030D-6E8A-4147-A177-3AD203B41FA5}">
                      <a16:colId xmlns:a16="http://schemas.microsoft.com/office/drawing/2014/main" val="3031387111"/>
                    </a:ext>
                  </a:extLst>
                </a:gridCol>
              </a:tblGrid>
              <a:tr h="185414">
                <a:tc rowSpan="3" gridSpan="2">
                  <a:txBody>
                    <a:bodyPr/>
                    <a:lstStyle/>
                    <a:p>
                      <a:pPr>
                        <a:lnSpc>
                          <a:spcPct val="107000"/>
                        </a:lnSpc>
                        <a:spcAft>
                          <a:spcPts val="800"/>
                        </a:spcAft>
                      </a:pPr>
                      <a:r>
                        <a:rPr lang="en-US" sz="1400" dirty="0">
                          <a:effectLst/>
                        </a:rPr>
                        <a:t> </a:t>
                      </a:r>
                      <a:endParaRPr lang="en-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rowSpan="3" hMerge="1">
                  <a:txBody>
                    <a:bodyPr/>
                    <a:lstStyle/>
                    <a:p>
                      <a:endParaRPr lang="en-GE"/>
                    </a:p>
                  </a:txBody>
                  <a:tcPr/>
                </a:tc>
                <a:tc gridSpan="7">
                  <a:txBody>
                    <a:bodyPr/>
                    <a:lstStyle/>
                    <a:p>
                      <a:pPr algn="ctr">
                        <a:lnSpc>
                          <a:spcPct val="107000"/>
                        </a:lnSpc>
                        <a:spcAft>
                          <a:spcPts val="800"/>
                        </a:spcAft>
                      </a:pPr>
                      <a:r>
                        <a:rPr lang="en-US" sz="1400">
                          <a:effectLst/>
                        </a:rPr>
                        <a:t>ეკონომიკური სტატუსი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hMerge="1">
                  <a:txBody>
                    <a:bodyPr/>
                    <a:lstStyle/>
                    <a:p>
                      <a:endParaRPr lang="en-GE"/>
                    </a:p>
                  </a:txBody>
                  <a:tcPr/>
                </a:tc>
                <a:tc hMerge="1">
                  <a:txBody>
                    <a:bodyPr/>
                    <a:lstStyle/>
                    <a:p>
                      <a:endParaRPr lang="en-GE"/>
                    </a:p>
                  </a:txBody>
                  <a:tcPr/>
                </a:tc>
                <a:tc hMerge="1">
                  <a:txBody>
                    <a:bodyPr/>
                    <a:lstStyle/>
                    <a:p>
                      <a:endParaRPr lang="en-GE"/>
                    </a:p>
                  </a:txBody>
                  <a:tcPr/>
                </a:tc>
                <a:tc hMerge="1">
                  <a:txBody>
                    <a:bodyPr/>
                    <a:lstStyle/>
                    <a:p>
                      <a:endParaRPr lang="en-GE"/>
                    </a:p>
                  </a:txBody>
                  <a:tcPr/>
                </a:tc>
                <a:tc hMerge="1">
                  <a:txBody>
                    <a:bodyPr/>
                    <a:lstStyle/>
                    <a:p>
                      <a:endParaRPr lang="en-GE"/>
                    </a:p>
                  </a:txBody>
                  <a:tcPr/>
                </a:tc>
                <a:tc hMerge="1">
                  <a:txBody>
                    <a:bodyPr/>
                    <a:lstStyle/>
                    <a:p>
                      <a:endParaRPr lang="en-GE"/>
                    </a:p>
                  </a:txBody>
                  <a:tcPr/>
                </a:tc>
                <a:extLst>
                  <a:ext uri="{0D108BD9-81ED-4DB2-BD59-A6C34878D82A}">
                    <a16:rowId xmlns:a16="http://schemas.microsoft.com/office/drawing/2014/main" val="2342435874"/>
                  </a:ext>
                </a:extLst>
              </a:tr>
              <a:tr h="602598">
                <a:tc gridSpan="2" vMerge="1">
                  <a:txBody>
                    <a:bodyPr/>
                    <a:lstStyle/>
                    <a:p>
                      <a:endParaRPr lang="en-GE"/>
                    </a:p>
                  </a:txBody>
                  <a:tcPr/>
                </a:tc>
                <a:tc hMerge="1" vMerge="1">
                  <a:txBody>
                    <a:bodyPr/>
                    <a:lstStyle/>
                    <a:p>
                      <a:endParaRPr lang="en-GE"/>
                    </a:p>
                  </a:txBody>
                  <a:tcPr/>
                </a:tc>
                <a:tc>
                  <a:txBody>
                    <a:bodyPr/>
                    <a:lstStyle/>
                    <a:p>
                      <a:pPr algn="ctr">
                        <a:lnSpc>
                          <a:spcPct val="107000"/>
                        </a:lnSpc>
                        <a:spcAft>
                          <a:spcPts val="800"/>
                        </a:spcAft>
                      </a:pPr>
                      <a:r>
                        <a:rPr lang="en-US" sz="1400">
                          <a:effectLst/>
                        </a:rPr>
                        <a:t>დასაქმებული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უმუშევარი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შრომის უუნარო</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პენსიონერი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სეზონურად დასაქმებული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დიასახლისი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დაქირავებული მუშა</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extLst>
                  <a:ext uri="{0D108BD9-81ED-4DB2-BD59-A6C34878D82A}">
                    <a16:rowId xmlns:a16="http://schemas.microsoft.com/office/drawing/2014/main" val="3364402827"/>
                  </a:ext>
                </a:extLst>
              </a:tr>
              <a:tr h="421324">
                <a:tc gridSpan="2" vMerge="1">
                  <a:txBody>
                    <a:bodyPr/>
                    <a:lstStyle/>
                    <a:p>
                      <a:endParaRPr lang="en-GE"/>
                    </a:p>
                  </a:txBody>
                  <a:tcPr/>
                </a:tc>
                <a:tc hMerge="1" vMerge="1">
                  <a:txBody>
                    <a:bodyPr/>
                    <a:lstStyle/>
                    <a:p>
                      <a:endParaRPr lang="en-GE"/>
                    </a:p>
                  </a:txBody>
                  <a:tcPr/>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tc>
                  <a:txBody>
                    <a:bodyPr/>
                    <a:lstStyle/>
                    <a:p>
                      <a:pPr algn="ctr">
                        <a:lnSpc>
                          <a:spcPct val="107000"/>
                        </a:lnSpc>
                        <a:spcAft>
                          <a:spcPts val="800"/>
                        </a:spcAft>
                      </a:pPr>
                      <a:r>
                        <a:rPr lang="en-US" sz="1400">
                          <a:effectLst/>
                        </a:rPr>
                        <a:t>Table N %</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nchor="b"/>
                </a:tc>
                <a:extLst>
                  <a:ext uri="{0D108BD9-81ED-4DB2-BD59-A6C34878D82A}">
                    <a16:rowId xmlns:a16="http://schemas.microsoft.com/office/drawing/2014/main" val="3277488175"/>
                  </a:ext>
                </a:extLst>
              </a:tr>
              <a:tr h="374537">
                <a:tc rowSpan="9">
                  <a:txBody>
                    <a:bodyPr/>
                    <a:lstStyle/>
                    <a:p>
                      <a:pPr>
                        <a:lnSpc>
                          <a:spcPct val="107000"/>
                        </a:lnSpc>
                        <a:spcAft>
                          <a:spcPts val="800"/>
                        </a:spcAft>
                      </a:pPr>
                      <a:r>
                        <a:rPr lang="en-US" sz="1400">
                          <a:effectLst/>
                        </a:rPr>
                        <a:t>თუ იყო ხელშემშლელი ფაქტორი თქვენი დასაქმებისთვის?</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nSpc>
                          <a:spcPct val="107000"/>
                        </a:lnSpc>
                        <a:spcAft>
                          <a:spcPts val="800"/>
                        </a:spcAft>
                      </a:pPr>
                      <a:r>
                        <a:rPr lang="en-US" sz="1400">
                          <a:effectLst/>
                        </a:rPr>
                        <a:t>არაადაპტირებული გარემო</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5%</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1285995076"/>
                  </a:ext>
                </a:extLst>
              </a:tr>
              <a:tr h="268851">
                <a:tc vMerge="1">
                  <a:txBody>
                    <a:bodyPr/>
                    <a:lstStyle/>
                    <a:p>
                      <a:endParaRPr lang="en-GE"/>
                    </a:p>
                  </a:txBody>
                  <a:tcPr/>
                </a:tc>
                <a:tc>
                  <a:txBody>
                    <a:bodyPr/>
                    <a:lstStyle/>
                    <a:p>
                      <a:pPr>
                        <a:lnSpc>
                          <a:spcPct val="107000"/>
                        </a:lnSpc>
                        <a:spcAft>
                          <a:spcPts val="800"/>
                        </a:spcAft>
                      </a:pPr>
                      <a:r>
                        <a:rPr lang="en-US" sz="1400">
                          <a:effectLst/>
                        </a:rPr>
                        <a:t>შშმ სტატუსი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3%</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16%</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3093343794"/>
                  </a:ext>
                </a:extLst>
              </a:tr>
              <a:tr h="597035">
                <a:tc vMerge="1">
                  <a:txBody>
                    <a:bodyPr/>
                    <a:lstStyle/>
                    <a:p>
                      <a:endParaRPr lang="en-GE"/>
                    </a:p>
                  </a:txBody>
                  <a:tcPr/>
                </a:tc>
                <a:tc>
                  <a:txBody>
                    <a:bodyPr/>
                    <a:lstStyle/>
                    <a:p>
                      <a:pPr>
                        <a:lnSpc>
                          <a:spcPct val="107000"/>
                        </a:lnSpc>
                        <a:spcAft>
                          <a:spcPts val="800"/>
                        </a:spcAft>
                      </a:pPr>
                      <a:r>
                        <a:rPr lang="en-US" sz="1400" dirty="0" err="1">
                          <a:effectLst/>
                        </a:rPr>
                        <a:t>საზოგადოების</a:t>
                      </a:r>
                      <a:r>
                        <a:rPr lang="en-US" sz="1400" dirty="0">
                          <a:effectLst/>
                        </a:rPr>
                        <a:t>/</a:t>
                      </a:r>
                      <a:r>
                        <a:rPr lang="en-US" sz="1400" dirty="0" err="1">
                          <a:effectLst/>
                        </a:rPr>
                        <a:t>დამსაქმებლის</a:t>
                      </a:r>
                      <a:r>
                        <a:rPr lang="en-US" sz="1400" dirty="0">
                          <a:effectLst/>
                        </a:rPr>
                        <a:t> </a:t>
                      </a:r>
                      <a:r>
                        <a:rPr lang="en-US" sz="1400" dirty="0" err="1">
                          <a:effectLst/>
                        </a:rPr>
                        <a:t>დამოკიდებულება</a:t>
                      </a:r>
                      <a:endParaRPr lang="en-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4%</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662787882"/>
                  </a:ext>
                </a:extLst>
              </a:tr>
              <a:tr h="330038">
                <a:tc vMerge="1">
                  <a:txBody>
                    <a:bodyPr/>
                    <a:lstStyle/>
                    <a:p>
                      <a:endParaRPr lang="en-GE"/>
                    </a:p>
                  </a:txBody>
                  <a:tcPr/>
                </a:tc>
                <a:tc>
                  <a:txBody>
                    <a:bodyPr/>
                    <a:lstStyle/>
                    <a:p>
                      <a:pPr>
                        <a:lnSpc>
                          <a:spcPct val="107000"/>
                        </a:lnSpc>
                        <a:spcAft>
                          <a:spcPts val="800"/>
                        </a:spcAft>
                      </a:pPr>
                      <a:r>
                        <a:rPr lang="en-US" sz="1400">
                          <a:effectLst/>
                        </a:rPr>
                        <a:t>ტრანსპორტის პრობლემა</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4178827615"/>
                  </a:ext>
                </a:extLst>
              </a:tr>
              <a:tr h="719408">
                <a:tc vMerge="1">
                  <a:txBody>
                    <a:bodyPr/>
                    <a:lstStyle/>
                    <a:p>
                      <a:endParaRPr lang="en-GE"/>
                    </a:p>
                  </a:txBody>
                  <a:tcPr/>
                </a:tc>
                <a:tc>
                  <a:txBody>
                    <a:bodyPr/>
                    <a:lstStyle/>
                    <a:p>
                      <a:pPr>
                        <a:lnSpc>
                          <a:spcPct val="107000"/>
                        </a:lnSpc>
                        <a:spcAft>
                          <a:spcPts val="800"/>
                        </a:spcAft>
                      </a:pPr>
                      <a:r>
                        <a:rPr lang="en-US" sz="1400">
                          <a:effectLst/>
                        </a:rPr>
                        <a:t>მესაჭიროება დამხმარე (შვილის დასატოვებლად/ასისტენტი)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5%</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3%</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1067512590"/>
                  </a:ext>
                </a:extLst>
              </a:tr>
              <a:tr h="608159">
                <a:tc vMerge="1">
                  <a:txBody>
                    <a:bodyPr/>
                    <a:lstStyle/>
                    <a:p>
                      <a:endParaRPr lang="en-GE"/>
                    </a:p>
                  </a:txBody>
                  <a:tcPr/>
                </a:tc>
                <a:tc>
                  <a:txBody>
                    <a:bodyPr/>
                    <a:lstStyle/>
                    <a:p>
                      <a:pPr>
                        <a:lnSpc>
                          <a:spcPct val="107000"/>
                        </a:lnSpc>
                        <a:spcAft>
                          <a:spcPts val="800"/>
                        </a:spcAft>
                      </a:pPr>
                      <a:r>
                        <a:rPr lang="en-US" sz="1400">
                          <a:effectLst/>
                        </a:rPr>
                        <a:t>სამუშაო ადგილების არ არსებობა</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5%</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5%</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3128660682"/>
                  </a:ext>
                </a:extLst>
              </a:tr>
              <a:tr h="593327">
                <a:tc vMerge="1">
                  <a:txBody>
                    <a:bodyPr/>
                    <a:lstStyle/>
                    <a:p>
                      <a:endParaRPr lang="en-GE"/>
                    </a:p>
                  </a:txBody>
                  <a:tcPr/>
                </a:tc>
                <a:tc>
                  <a:txBody>
                    <a:bodyPr/>
                    <a:lstStyle/>
                    <a:p>
                      <a:pPr>
                        <a:lnSpc>
                          <a:spcPct val="107000"/>
                        </a:lnSpc>
                        <a:spcAft>
                          <a:spcPts val="800"/>
                        </a:spcAft>
                      </a:pPr>
                      <a:r>
                        <a:rPr lang="en-US" sz="1400">
                          <a:effectLst/>
                        </a:rPr>
                        <a:t>არ იყო ხელშემშლელი არაფერი</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6%</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2%</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7%</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1270539306"/>
                  </a:ext>
                </a:extLst>
              </a:tr>
              <a:tr h="296663">
                <a:tc vMerge="1">
                  <a:txBody>
                    <a:bodyPr/>
                    <a:lstStyle/>
                    <a:p>
                      <a:endParaRPr lang="en-GE"/>
                    </a:p>
                  </a:txBody>
                  <a:tcPr/>
                </a:tc>
                <a:tc>
                  <a:txBody>
                    <a:bodyPr/>
                    <a:lstStyle/>
                    <a:p>
                      <a:pPr>
                        <a:lnSpc>
                          <a:spcPct val="107000"/>
                        </a:lnSpc>
                        <a:spcAft>
                          <a:spcPts val="800"/>
                        </a:spcAft>
                      </a:pPr>
                      <a:r>
                        <a:rPr lang="en-US" sz="1400">
                          <a:effectLst/>
                        </a:rPr>
                        <a:t>პანდემია</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0%</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3004013130"/>
                  </a:ext>
                </a:extLst>
              </a:tr>
              <a:tr h="185414">
                <a:tc vMerge="1">
                  <a:txBody>
                    <a:bodyPr/>
                    <a:lstStyle/>
                    <a:p>
                      <a:endParaRPr lang="en-GE"/>
                    </a:p>
                  </a:txBody>
                  <a:tcPr/>
                </a:tc>
                <a:tc>
                  <a:txBody>
                    <a:bodyPr/>
                    <a:lstStyle/>
                    <a:p>
                      <a:pPr>
                        <a:lnSpc>
                          <a:spcPct val="107000"/>
                        </a:lnSpc>
                        <a:spcAft>
                          <a:spcPts val="800"/>
                        </a:spcAft>
                      </a:pPr>
                      <a:r>
                        <a:rPr lang="en-US" sz="1400">
                          <a:effectLst/>
                        </a:rPr>
                        <a:t>სხვა</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3%</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5%</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3%</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a:effectLst/>
                        </a:rPr>
                        <a:t>1%</a:t>
                      </a:r>
                      <a:endParaRPr lang="en-GE" sz="180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tc>
                  <a:txBody>
                    <a:bodyPr/>
                    <a:lstStyle/>
                    <a:p>
                      <a:pPr algn="r">
                        <a:lnSpc>
                          <a:spcPct val="107000"/>
                        </a:lnSpc>
                        <a:spcAft>
                          <a:spcPts val="800"/>
                        </a:spcAft>
                      </a:pPr>
                      <a:r>
                        <a:rPr lang="en-US" sz="1400" dirty="0">
                          <a:effectLst/>
                        </a:rPr>
                        <a:t>0%</a:t>
                      </a:r>
                      <a:endParaRPr lang="en-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106" marR="54106" marT="0" marB="0"/>
                </a:tc>
                <a:extLst>
                  <a:ext uri="{0D108BD9-81ED-4DB2-BD59-A6C34878D82A}">
                    <a16:rowId xmlns:a16="http://schemas.microsoft.com/office/drawing/2014/main" val="3688409877"/>
                  </a:ext>
                </a:extLst>
              </a:tr>
            </a:tbl>
          </a:graphicData>
        </a:graphic>
      </p:graphicFrame>
    </p:spTree>
    <p:extLst>
      <p:ext uri="{BB962C8B-B14F-4D97-AF65-F5344CB8AC3E}">
        <p14:creationId xmlns:p14="http://schemas.microsoft.com/office/powerpoint/2010/main" val="53580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0963E5-87CF-4D7F-86D1-309DA990EF33}" type="slidenum">
              <a:rPr lang="en-US" smtClean="0"/>
              <a:t>2</a:t>
            </a:fld>
            <a:endParaRPr lang="en-US" dirty="0"/>
          </a:p>
        </p:txBody>
      </p:sp>
      <p:sp>
        <p:nvSpPr>
          <p:cNvPr id="3" name="Rectangle 2"/>
          <p:cNvSpPr/>
          <p:nvPr/>
        </p:nvSpPr>
        <p:spPr>
          <a:xfrm>
            <a:off x="3052084" y="1544135"/>
            <a:ext cx="1676033" cy="787652"/>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 Gori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Khashuri</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98274" y="1465124"/>
            <a:ext cx="1710121" cy="1186607"/>
          </a:xfrm>
          <a:prstGeom prst="rect">
            <a:avLst/>
          </a:prstGeom>
        </p:spPr>
        <p:txBody>
          <a:bodyPr wrap="square">
            <a:spAutoFit/>
          </a:bodyPr>
          <a:lstStyle/>
          <a:p>
            <a:pPr>
              <a:lnSpc>
                <a:spcPct val="107000"/>
              </a:lnSpc>
              <a:spcAft>
                <a:spcPts val="800"/>
              </a:spcAft>
            </a:pPr>
            <a:r>
              <a:rPr lang="en-US" dirty="0" err="1">
                <a:ea typeface="Calibri" panose="020F0502020204030204" pitchFamily="34" charset="0"/>
                <a:cs typeface="Times New Roman" panose="02020603050405020304" pitchFamily="18" charset="0"/>
              </a:rPr>
              <a:t>Akhaltsikhe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ea typeface="Calibri" panose="020F0502020204030204" pitchFamily="34" charset="0"/>
                <a:cs typeface="Times New Roman" panose="02020603050405020304" pitchFamily="18" charset="0"/>
              </a:rPr>
              <a:t>Borjomi</a:t>
            </a:r>
            <a:endParaRPr lang="en-US" dirty="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79755" y="1588956"/>
            <a:ext cx="1951572" cy="787652"/>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Mtskheta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Dusheti</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14" y="219814"/>
            <a:ext cx="1927677" cy="12453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32" y="236909"/>
            <a:ext cx="2117707" cy="12453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2643" y="969840"/>
            <a:ext cx="2131095" cy="1973133"/>
          </a:xfrm>
          <a:prstGeom prst="rect">
            <a:avLst/>
          </a:prstGeom>
        </p:spPr>
      </p:pic>
      <p:sp>
        <p:nvSpPr>
          <p:cNvPr id="2" name="Rectangle 1"/>
          <p:cNvSpPr/>
          <p:nvPr/>
        </p:nvSpPr>
        <p:spPr>
          <a:xfrm>
            <a:off x="0" y="2684236"/>
            <a:ext cx="12133737" cy="4031873"/>
          </a:xfrm>
          <a:prstGeom prst="rect">
            <a:avLst/>
          </a:prstGeom>
        </p:spPr>
        <p:txBody>
          <a:bodyPr wrap="square">
            <a:spAutoFit/>
          </a:bodyPr>
          <a:lstStyle/>
          <a:p>
            <a:r>
              <a:rPr lang="en-US" sz="2000" b="1" dirty="0"/>
              <a:t>The Goal of the Survey</a:t>
            </a:r>
            <a:r>
              <a:rPr lang="en-US" sz="2000" dirty="0"/>
              <a:t>:</a:t>
            </a:r>
            <a:endParaRPr lang="ka-GE" sz="2000" dirty="0"/>
          </a:p>
          <a:p>
            <a:endParaRPr lang="en-US" dirty="0"/>
          </a:p>
          <a:p>
            <a:r>
              <a:rPr lang="en-US" dirty="0"/>
              <a:t>A study of the existing opportunities in terms of employment of persons with disabilities at the national and regional levels</a:t>
            </a:r>
          </a:p>
          <a:p>
            <a:r>
              <a:rPr lang="en-US" dirty="0"/>
              <a:t>in </a:t>
            </a:r>
            <a:r>
              <a:rPr lang="en-US" dirty="0" err="1"/>
              <a:t>Shida</a:t>
            </a:r>
            <a:r>
              <a:rPr lang="en-US" dirty="0"/>
              <a:t> </a:t>
            </a:r>
            <a:r>
              <a:rPr lang="en-US" dirty="0" err="1"/>
              <a:t>Kartli</a:t>
            </a:r>
            <a:r>
              <a:rPr lang="en-US" dirty="0"/>
              <a:t>, </a:t>
            </a:r>
            <a:r>
              <a:rPr lang="en-US" dirty="0" err="1"/>
              <a:t>Samtskhe-Javakheti</a:t>
            </a:r>
            <a:r>
              <a:rPr lang="en-US" dirty="0"/>
              <a:t>, </a:t>
            </a:r>
            <a:r>
              <a:rPr lang="en-US" dirty="0" err="1"/>
              <a:t>Mtskheta</a:t>
            </a:r>
            <a:r>
              <a:rPr lang="en-US" dirty="0"/>
              <a:t> </a:t>
            </a:r>
            <a:r>
              <a:rPr lang="en-US" dirty="0" err="1"/>
              <a:t>Mataneti</a:t>
            </a:r>
            <a:r>
              <a:rPr lang="en-US" dirty="0"/>
              <a:t> regions.</a:t>
            </a:r>
            <a:br>
              <a:rPr lang="ka-GE" dirty="0"/>
            </a:br>
            <a:endParaRPr lang="en-US" dirty="0"/>
          </a:p>
          <a:p>
            <a:r>
              <a:rPr lang="en-US" sz="2000" b="1" dirty="0"/>
              <a:t>Objectives of the Survey: </a:t>
            </a:r>
          </a:p>
          <a:p>
            <a:endParaRPr lang="en-US" b="1" dirty="0"/>
          </a:p>
          <a:p>
            <a:pPr marL="342900" indent="-342900">
              <a:buFont typeface="Arial" panose="020B0604020202020204" pitchFamily="34" charset="0"/>
              <a:buChar char="•"/>
            </a:pPr>
            <a:r>
              <a:rPr lang="en-US" dirty="0"/>
              <a:t>Obtain and study public information and legal framework as well as various surveys on the employment of people with disabilities.</a:t>
            </a:r>
          </a:p>
          <a:p>
            <a:pPr marL="342900" indent="-342900">
              <a:buFont typeface="Arial" panose="020B0604020202020204" pitchFamily="34" charset="0"/>
              <a:buChar char="•"/>
            </a:pPr>
            <a:r>
              <a:rPr lang="en-US" dirty="0"/>
              <a:t>Conduct focus interviews with people with disabilities</a:t>
            </a:r>
            <a:r>
              <a:rPr lang="ka-GE" dirty="0"/>
              <a:t> </a:t>
            </a:r>
            <a:r>
              <a:rPr lang="en-US" dirty="0"/>
              <a:t>who are able to work and explore their attitudes and employment opportunities.</a:t>
            </a:r>
          </a:p>
          <a:p>
            <a:pPr marL="342900" indent="-342900">
              <a:buFont typeface="Arial" panose="020B0604020202020204" pitchFamily="34" charset="0"/>
              <a:buChar char="•"/>
            </a:pPr>
            <a:r>
              <a:rPr lang="en-US" dirty="0"/>
              <a:t>Conduct a quantitative survey in </a:t>
            </a:r>
            <a:r>
              <a:rPr lang="en-US" dirty="0" err="1"/>
              <a:t>Shida</a:t>
            </a:r>
            <a:r>
              <a:rPr lang="en-US" dirty="0"/>
              <a:t> </a:t>
            </a:r>
            <a:r>
              <a:rPr lang="en-US" dirty="0" err="1"/>
              <a:t>Kartli</a:t>
            </a:r>
            <a:r>
              <a:rPr lang="en-US" dirty="0"/>
              <a:t>, </a:t>
            </a:r>
            <a:r>
              <a:rPr lang="en-US" dirty="0" err="1"/>
              <a:t>Samtskhe-Javakheti</a:t>
            </a:r>
            <a:r>
              <a:rPr lang="en-US" dirty="0"/>
              <a:t> and </a:t>
            </a:r>
            <a:r>
              <a:rPr lang="en-US" dirty="0" err="1"/>
              <a:t>Mtskheta-Mtianeti</a:t>
            </a:r>
            <a:r>
              <a:rPr lang="en-US" dirty="0"/>
              <a:t> regions to study their labor skills of and to represent their daily life.</a:t>
            </a:r>
          </a:p>
          <a:p>
            <a:pPr marL="342900" indent="-342900">
              <a:buFont typeface="Arial" panose="020B0604020202020204" pitchFamily="34" charset="0"/>
              <a:buChar char="•"/>
            </a:pPr>
            <a:r>
              <a:rPr lang="en-US" dirty="0"/>
              <a:t>Prepare recommendations and conduct an advocacy campaign at a national and regional level.</a:t>
            </a:r>
          </a:p>
        </p:txBody>
      </p:sp>
    </p:spTree>
    <p:extLst>
      <p:ext uri="{BB962C8B-B14F-4D97-AF65-F5344CB8AC3E}">
        <p14:creationId xmlns:p14="http://schemas.microsoft.com/office/powerpoint/2010/main" val="138430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20</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4148540697"/>
              </p:ext>
            </p:extLst>
          </p:nvPr>
        </p:nvGraphicFramePr>
        <p:xfrm>
          <a:off x="374074" y="332509"/>
          <a:ext cx="5749635" cy="6137564"/>
        </p:xfrm>
        <a:graphic>
          <a:graphicData uri="http://schemas.openxmlformats.org/drawingml/2006/chart">
            <c:chart xmlns:c="http://schemas.openxmlformats.org/drawingml/2006/chart" xmlns:r="http://schemas.openxmlformats.org/officeDocument/2006/relationships" r:id="rId2"/>
          </a:graphicData>
        </a:graphic>
      </p:graphicFrame>
      <p:pic>
        <p:nvPicPr>
          <p:cNvPr id="6" name="Content Placeholder 3"/>
          <p:cNvPicPr>
            <a:picLocks noChangeAspect="1" noChangeArrowheads="1"/>
          </p:cNvPicPr>
          <p:nvPr/>
        </p:nvPicPr>
        <p:blipFill>
          <a:blip r:embed="rId3" cstate="print"/>
          <a:srcRect/>
          <a:stretch>
            <a:fillRect/>
          </a:stretch>
        </p:blipFill>
        <p:spPr bwMode="auto">
          <a:xfrm>
            <a:off x="6123709" y="1207206"/>
            <a:ext cx="5864568" cy="4691655"/>
          </a:xfrm>
          <a:prstGeom prst="rect">
            <a:avLst/>
          </a:prstGeom>
          <a:noFill/>
          <a:ln w="1">
            <a:noFill/>
            <a:miter lim="800000"/>
            <a:headEnd/>
            <a:tailEnd type="none" w="med" len="med"/>
          </a:ln>
          <a:effectLst/>
        </p:spPr>
      </p:pic>
    </p:spTree>
    <p:extLst>
      <p:ext uri="{BB962C8B-B14F-4D97-AF65-F5344CB8AC3E}">
        <p14:creationId xmlns:p14="http://schemas.microsoft.com/office/powerpoint/2010/main" val="99373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21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58205395"/>
              </p:ext>
            </p:extLst>
          </p:nvPr>
        </p:nvGraphicFramePr>
        <p:xfrm>
          <a:off x="98475" y="1008055"/>
          <a:ext cx="11957539" cy="5762126"/>
        </p:xfrm>
        <a:graphic>
          <a:graphicData uri="http://schemas.openxmlformats.org/drawingml/2006/table">
            <a:tbl>
              <a:tblPr firstRow="1" firstCol="1" bandRow="1">
                <a:tableStyleId>{5C22544A-7EE6-4342-B048-85BDC9FD1C3A}</a:tableStyleId>
              </a:tblPr>
              <a:tblGrid>
                <a:gridCol w="1416661">
                  <a:extLst>
                    <a:ext uri="{9D8B030D-6E8A-4147-A177-3AD203B41FA5}">
                      <a16:colId xmlns:a16="http://schemas.microsoft.com/office/drawing/2014/main" val="1011567238"/>
                    </a:ext>
                  </a:extLst>
                </a:gridCol>
                <a:gridCol w="1231851">
                  <a:extLst>
                    <a:ext uri="{9D8B030D-6E8A-4147-A177-3AD203B41FA5}">
                      <a16:colId xmlns:a16="http://schemas.microsoft.com/office/drawing/2014/main" val="3521187356"/>
                    </a:ext>
                  </a:extLst>
                </a:gridCol>
                <a:gridCol w="1491617">
                  <a:extLst>
                    <a:ext uri="{9D8B030D-6E8A-4147-A177-3AD203B41FA5}">
                      <a16:colId xmlns:a16="http://schemas.microsoft.com/office/drawing/2014/main" val="3463693129"/>
                    </a:ext>
                  </a:extLst>
                </a:gridCol>
                <a:gridCol w="1491617">
                  <a:extLst>
                    <a:ext uri="{9D8B030D-6E8A-4147-A177-3AD203B41FA5}">
                      <a16:colId xmlns:a16="http://schemas.microsoft.com/office/drawing/2014/main" val="1009291188"/>
                    </a:ext>
                  </a:extLst>
                </a:gridCol>
                <a:gridCol w="818216">
                  <a:extLst>
                    <a:ext uri="{9D8B030D-6E8A-4147-A177-3AD203B41FA5}">
                      <a16:colId xmlns:a16="http://schemas.microsoft.com/office/drawing/2014/main" val="1314611362"/>
                    </a:ext>
                  </a:extLst>
                </a:gridCol>
                <a:gridCol w="945836">
                  <a:extLst>
                    <a:ext uri="{9D8B030D-6E8A-4147-A177-3AD203B41FA5}">
                      <a16:colId xmlns:a16="http://schemas.microsoft.com/office/drawing/2014/main" val="3502731120"/>
                    </a:ext>
                  </a:extLst>
                </a:gridCol>
                <a:gridCol w="945836">
                  <a:extLst>
                    <a:ext uri="{9D8B030D-6E8A-4147-A177-3AD203B41FA5}">
                      <a16:colId xmlns:a16="http://schemas.microsoft.com/office/drawing/2014/main" val="3130744297"/>
                    </a:ext>
                  </a:extLst>
                </a:gridCol>
                <a:gridCol w="927737">
                  <a:extLst>
                    <a:ext uri="{9D8B030D-6E8A-4147-A177-3AD203B41FA5}">
                      <a16:colId xmlns:a16="http://schemas.microsoft.com/office/drawing/2014/main" val="368817104"/>
                    </a:ext>
                  </a:extLst>
                </a:gridCol>
                <a:gridCol w="896056">
                  <a:extLst>
                    <a:ext uri="{9D8B030D-6E8A-4147-A177-3AD203B41FA5}">
                      <a16:colId xmlns:a16="http://schemas.microsoft.com/office/drawing/2014/main" val="1717486349"/>
                    </a:ext>
                  </a:extLst>
                </a:gridCol>
                <a:gridCol w="896056">
                  <a:extLst>
                    <a:ext uri="{9D8B030D-6E8A-4147-A177-3AD203B41FA5}">
                      <a16:colId xmlns:a16="http://schemas.microsoft.com/office/drawing/2014/main" val="4168592598"/>
                    </a:ext>
                  </a:extLst>
                </a:gridCol>
                <a:gridCol w="896056">
                  <a:extLst>
                    <a:ext uri="{9D8B030D-6E8A-4147-A177-3AD203B41FA5}">
                      <a16:colId xmlns:a16="http://schemas.microsoft.com/office/drawing/2014/main" val="3311710334"/>
                    </a:ext>
                  </a:extLst>
                </a:gridCol>
              </a:tblGrid>
              <a:tr h="218534">
                <a:tc rowSpan="3" gridSpan="4">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7">
                  <a:txBody>
                    <a:bodyPr/>
                    <a:lstStyle/>
                    <a:p>
                      <a:pPr marL="0" marR="0" algn="ctr">
                        <a:lnSpc>
                          <a:spcPct val="107000"/>
                        </a:lnSpc>
                        <a:spcBef>
                          <a:spcPts val="0"/>
                        </a:spcBef>
                        <a:spcAft>
                          <a:spcPts val="0"/>
                        </a:spcAft>
                      </a:pPr>
                      <a:r>
                        <a:rPr lang="en-US" sz="1400" dirty="0" err="1">
                          <a:solidFill>
                            <a:schemeClr val="tx1"/>
                          </a:solidFill>
                          <a:effectLst/>
                        </a:rPr>
                        <a:t>რომელ</a:t>
                      </a:r>
                      <a:r>
                        <a:rPr lang="en-US" sz="1400" dirty="0">
                          <a:solidFill>
                            <a:schemeClr val="tx1"/>
                          </a:solidFill>
                          <a:effectLst/>
                        </a:rPr>
                        <a:t> </a:t>
                      </a:r>
                      <a:r>
                        <a:rPr lang="en-US" sz="1400" dirty="0" err="1">
                          <a:solidFill>
                            <a:schemeClr val="tx1"/>
                          </a:solidFill>
                          <a:effectLst/>
                        </a:rPr>
                        <a:t>მუნიციპალიტეტში</a:t>
                      </a:r>
                      <a:r>
                        <a:rPr lang="en-US" sz="1400" dirty="0">
                          <a:solidFill>
                            <a:schemeClr val="tx1"/>
                          </a:solidFill>
                          <a:effectLst/>
                        </a:rPr>
                        <a:t> </a:t>
                      </a:r>
                      <a:r>
                        <a:rPr lang="en-US" sz="1400" dirty="0" err="1">
                          <a:solidFill>
                            <a:schemeClr val="tx1"/>
                          </a:solidFill>
                          <a:effectLst/>
                        </a:rPr>
                        <a:t>ცხოვრობთ</a:t>
                      </a:r>
                      <a:r>
                        <a:rPr lang="en-US"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217888"/>
                  </a:ext>
                </a:extLst>
              </a:tr>
              <a:tr h="43770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1400">
                          <a:effectLst/>
                        </a:rPr>
                        <a:t>გორი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dirty="0" err="1">
                          <a:effectLst/>
                        </a:rPr>
                        <a:t>ხაშური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ბორჯომი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ახალციხე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მცხეთა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დუშეთი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სხვა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extLst>
                  <a:ext uri="{0D108BD9-81ED-4DB2-BD59-A6C34878D82A}">
                    <a16:rowId xmlns:a16="http://schemas.microsoft.com/office/drawing/2014/main" val="8281277"/>
                  </a:ext>
                </a:extLst>
              </a:tr>
              <a:tr h="435229">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dirty="0">
                          <a:effectLst/>
                        </a:rPr>
                        <a:t>Table 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Table 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b">
                    <a:solidFill>
                      <a:schemeClr val="accent2">
                        <a:lumMod val="40000"/>
                        <a:lumOff val="60000"/>
                      </a:schemeClr>
                    </a:solidFill>
                  </a:tcPr>
                </a:tc>
                <a:extLst>
                  <a:ext uri="{0D108BD9-81ED-4DB2-BD59-A6C34878D82A}">
                    <a16:rowId xmlns:a16="http://schemas.microsoft.com/office/drawing/2014/main" val="1653673297"/>
                  </a:ext>
                </a:extLst>
              </a:tr>
              <a:tr h="314137">
                <a:tc rowSpan="14">
                  <a:txBody>
                    <a:bodyPr/>
                    <a:lstStyle/>
                    <a:p>
                      <a:pPr marL="0" marR="0" algn="ctr">
                        <a:lnSpc>
                          <a:spcPct val="107000"/>
                        </a:lnSpc>
                        <a:spcBef>
                          <a:spcPts val="0"/>
                        </a:spcBef>
                        <a:spcAft>
                          <a:spcPts val="0"/>
                        </a:spcAft>
                      </a:pPr>
                      <a:r>
                        <a:rPr lang="en-US" sz="1400" dirty="0" err="1">
                          <a:solidFill>
                            <a:schemeClr val="tx1"/>
                          </a:solidFill>
                          <a:effectLst/>
                        </a:rPr>
                        <a:t>გაქვთ</a:t>
                      </a:r>
                      <a:r>
                        <a:rPr lang="en-US" sz="1400" dirty="0">
                          <a:solidFill>
                            <a:schemeClr val="tx1"/>
                          </a:solidFill>
                          <a:effectLst/>
                        </a:rPr>
                        <a:t> </a:t>
                      </a:r>
                      <a:r>
                        <a:rPr lang="en-US" sz="1400" dirty="0" err="1">
                          <a:solidFill>
                            <a:schemeClr val="tx1"/>
                          </a:solidFill>
                          <a:effectLst/>
                        </a:rPr>
                        <a:t>თუ</a:t>
                      </a:r>
                      <a:r>
                        <a:rPr lang="en-US" sz="1400" dirty="0">
                          <a:solidFill>
                            <a:schemeClr val="tx1"/>
                          </a:solidFill>
                          <a:effectLst/>
                        </a:rPr>
                        <a:t> </a:t>
                      </a:r>
                      <a:r>
                        <a:rPr lang="en-US" sz="1400" dirty="0" err="1">
                          <a:solidFill>
                            <a:schemeClr val="tx1"/>
                          </a:solidFill>
                          <a:effectLst/>
                        </a:rPr>
                        <a:t>არა</a:t>
                      </a:r>
                      <a:r>
                        <a:rPr lang="en-US" sz="1400" dirty="0">
                          <a:solidFill>
                            <a:schemeClr val="tx1"/>
                          </a:solidFill>
                          <a:effectLst/>
                        </a:rPr>
                        <a:t> </a:t>
                      </a:r>
                      <a:r>
                        <a:rPr lang="en-US" sz="1400" dirty="0" err="1">
                          <a:solidFill>
                            <a:schemeClr val="tx1"/>
                          </a:solidFill>
                          <a:effectLst/>
                        </a:rPr>
                        <a:t>წვდომა</a:t>
                      </a:r>
                      <a:r>
                        <a:rPr lang="en-US" sz="1400" dirty="0">
                          <a:solidFill>
                            <a:schemeClr val="tx1"/>
                          </a:solidFill>
                          <a:effectLst/>
                        </a:rPr>
                        <a:t> </a:t>
                      </a:r>
                      <a:r>
                        <a:rPr lang="en-US" sz="1400" dirty="0" err="1">
                          <a:solidFill>
                            <a:schemeClr val="tx1"/>
                          </a:solidFill>
                          <a:effectLst/>
                        </a:rPr>
                        <a:t>პროფესიულ</a:t>
                      </a:r>
                      <a:r>
                        <a:rPr lang="en-US" sz="1400" dirty="0">
                          <a:solidFill>
                            <a:schemeClr val="tx1"/>
                          </a:solidFill>
                          <a:effectLst/>
                        </a:rPr>
                        <a:t> </a:t>
                      </a:r>
                      <a:r>
                        <a:rPr lang="en-US" sz="1400" dirty="0" err="1">
                          <a:solidFill>
                            <a:schemeClr val="tx1"/>
                          </a:solidFill>
                          <a:effectLst/>
                        </a:rPr>
                        <a:t>გადამზადებაზე</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rowSpan="7">
                  <a:txBody>
                    <a:bodyPr/>
                    <a:lstStyle/>
                    <a:p>
                      <a:pPr marL="0" marR="0" algn="ctr">
                        <a:lnSpc>
                          <a:spcPct val="107000"/>
                        </a:lnSpc>
                        <a:spcBef>
                          <a:spcPts val="0"/>
                        </a:spcBef>
                        <a:spcAft>
                          <a:spcPts val="0"/>
                        </a:spcAft>
                      </a:pPr>
                      <a:r>
                        <a:rPr lang="en-US" sz="1400">
                          <a:effectLst/>
                        </a:rPr>
                        <a:t>დიახ</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rowSpan="7">
                  <a:txBody>
                    <a:bodyPr/>
                    <a:lstStyle/>
                    <a:p>
                      <a:pPr marL="0" marR="0" algn="ctr">
                        <a:lnSpc>
                          <a:spcPct val="107000"/>
                        </a:lnSpc>
                        <a:spcBef>
                          <a:spcPts val="0"/>
                        </a:spcBef>
                        <a:spcAft>
                          <a:spcPts val="0"/>
                        </a:spcAft>
                      </a:pPr>
                      <a:r>
                        <a:rPr lang="en-US" sz="1400">
                          <a:effectLst/>
                        </a:rPr>
                        <a:t>ეკონომიკური სტატუსი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nSpc>
                          <a:spcPct val="107000"/>
                        </a:lnSpc>
                        <a:spcBef>
                          <a:spcPts val="0"/>
                        </a:spcBef>
                        <a:spcAft>
                          <a:spcPts val="0"/>
                        </a:spcAft>
                      </a:pPr>
                      <a:r>
                        <a:rPr lang="en-US" sz="1400" err="1">
                          <a:effectLst/>
                        </a:rPr>
                        <a:t>დასაქმებული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912760907"/>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err="1">
                          <a:effectLst/>
                        </a:rPr>
                        <a:t>უმუშევარი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2627392404"/>
                  </a:ext>
                </a:extLst>
              </a:tr>
              <a:tr h="437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err="1">
                          <a:effectLst/>
                        </a:rPr>
                        <a:t>შრომის</a:t>
                      </a:r>
                      <a:r>
                        <a:rPr lang="en-US" sz="1400">
                          <a:effectLst/>
                        </a:rPr>
                        <a:t> </a:t>
                      </a:r>
                      <a:r>
                        <a:rPr lang="en-US" sz="1400" err="1">
                          <a:effectLst/>
                        </a:rPr>
                        <a:t>უუნარო</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4036340652"/>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პენსიონერი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4144157035"/>
                  </a:ext>
                </a:extLst>
              </a:tr>
              <a:tr h="4712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სეზონურად დასაქმებული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2893047472"/>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დიასახლისი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897803002"/>
                  </a:ext>
                </a:extLst>
              </a:tr>
              <a:tr h="437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დაქირავებული მუშა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3872024596"/>
                  </a:ext>
                </a:extLst>
              </a:tr>
              <a:tr h="314137">
                <a:tc vMerge="1">
                  <a:txBody>
                    <a:bodyPr/>
                    <a:lstStyle/>
                    <a:p>
                      <a:endParaRPr lang="en-US"/>
                    </a:p>
                  </a:txBody>
                  <a:tcPr/>
                </a:tc>
                <a:tc rowSpan="7">
                  <a:txBody>
                    <a:bodyPr/>
                    <a:lstStyle/>
                    <a:p>
                      <a:pPr marL="0" marR="0" algn="ctr">
                        <a:lnSpc>
                          <a:spcPct val="107000"/>
                        </a:lnSpc>
                        <a:spcBef>
                          <a:spcPts val="0"/>
                        </a:spcBef>
                        <a:spcAft>
                          <a:spcPts val="0"/>
                        </a:spcAft>
                      </a:pPr>
                      <a:r>
                        <a:rPr lang="en-US" sz="1400" err="1">
                          <a:effectLst/>
                        </a:rPr>
                        <a:t>არა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rowSpan="7">
                  <a:txBody>
                    <a:bodyPr/>
                    <a:lstStyle/>
                    <a:p>
                      <a:pPr marL="0" marR="0" algn="ctr">
                        <a:lnSpc>
                          <a:spcPct val="107000"/>
                        </a:lnSpc>
                        <a:spcBef>
                          <a:spcPts val="0"/>
                        </a:spcBef>
                        <a:spcAft>
                          <a:spcPts val="0"/>
                        </a:spcAft>
                      </a:pPr>
                      <a:r>
                        <a:rPr lang="en-US" sz="1400" err="1">
                          <a:effectLst/>
                        </a:rPr>
                        <a:t>ეკონომიკური</a:t>
                      </a:r>
                      <a:r>
                        <a:rPr lang="en-US" sz="1400">
                          <a:effectLst/>
                        </a:rPr>
                        <a:t> </a:t>
                      </a:r>
                      <a:r>
                        <a:rPr lang="en-US" sz="1400" err="1">
                          <a:effectLst/>
                        </a:rPr>
                        <a:t>სტატუსი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nSpc>
                          <a:spcPct val="107000"/>
                        </a:lnSpc>
                        <a:spcBef>
                          <a:spcPts val="0"/>
                        </a:spcBef>
                        <a:spcAft>
                          <a:spcPts val="0"/>
                        </a:spcAft>
                      </a:pPr>
                      <a:r>
                        <a:rPr lang="en-US" sz="1400">
                          <a:effectLst/>
                        </a:rPr>
                        <a:t>დასაქმებული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286547910"/>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უმუშევარი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816575189"/>
                  </a:ext>
                </a:extLst>
              </a:tr>
              <a:tr h="437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შრომის უუნარო</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3174601112"/>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პენსიონერი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4291088262"/>
                  </a:ext>
                </a:extLst>
              </a:tr>
              <a:tr h="4712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სეზონურად დასაქმებული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1962577052"/>
                  </a:ext>
                </a:extLst>
              </a:tr>
              <a:tr h="2185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დიასახლისი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850288789"/>
                  </a:ext>
                </a:extLst>
              </a:tr>
              <a:tr h="437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დაქირავებული მუშა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nchor="ctr">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tc>
                  <a:txBody>
                    <a:bodyPr/>
                    <a:lstStyle/>
                    <a:p>
                      <a:pPr marL="0" marR="0" algn="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3" marR="48573" marT="0" marB="0">
                    <a:solidFill>
                      <a:schemeClr val="accent2">
                        <a:lumMod val="40000"/>
                        <a:lumOff val="60000"/>
                      </a:schemeClr>
                    </a:solidFill>
                  </a:tcPr>
                </a:tc>
                <a:extLst>
                  <a:ext uri="{0D108BD9-81ED-4DB2-BD59-A6C34878D82A}">
                    <a16:rowId xmlns:a16="http://schemas.microsoft.com/office/drawing/2014/main" val="3577065491"/>
                  </a:ext>
                </a:extLst>
              </a:tr>
            </a:tbl>
          </a:graphicData>
        </a:graphic>
      </p:graphicFrame>
    </p:spTree>
    <p:extLst>
      <p:ext uri="{BB962C8B-B14F-4D97-AF65-F5344CB8AC3E}">
        <p14:creationId xmlns:p14="http://schemas.microsoft.com/office/powerpoint/2010/main" val="398462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E138F-F4D2-9845-828D-6ADD42A74A5C}"/>
              </a:ext>
            </a:extLst>
          </p:cNvPr>
          <p:cNvSpPr>
            <a:spLocks noGrp="1"/>
          </p:cNvSpPr>
          <p:nvPr>
            <p:ph type="sldNum" sz="quarter" idx="12"/>
          </p:nvPr>
        </p:nvSpPr>
        <p:spPr/>
        <p:txBody>
          <a:bodyPr/>
          <a:lstStyle/>
          <a:p>
            <a:fld id="{AF0963E5-87CF-4D7F-86D1-309DA990EF33}" type="slidenum">
              <a:rPr lang="en-US" smtClean="0"/>
              <a:t>22</a:t>
            </a:fld>
            <a:endParaRPr lang="en-US"/>
          </a:p>
        </p:txBody>
      </p:sp>
      <p:pic>
        <p:nvPicPr>
          <p:cNvPr id="5" name="Content Placeholder 3"/>
          <p:cNvPicPr>
            <a:picLocks noChangeAspect="1" noChangeArrowheads="1"/>
          </p:cNvPicPr>
          <p:nvPr/>
        </p:nvPicPr>
        <p:blipFill>
          <a:blip r:embed="rId2" cstate="print"/>
          <a:srcRect/>
          <a:stretch>
            <a:fillRect/>
          </a:stretch>
        </p:blipFill>
        <p:spPr bwMode="auto">
          <a:xfrm>
            <a:off x="148306" y="1208690"/>
            <a:ext cx="5753731" cy="4602986"/>
          </a:xfrm>
          <a:prstGeom prst="rect">
            <a:avLst/>
          </a:prstGeom>
          <a:noFill/>
          <a:ln w="1">
            <a:noFill/>
            <a:miter lim="800000"/>
            <a:headEnd/>
            <a:tailEnd type="none" w="med" len="med"/>
          </a:ln>
          <a:effectLst/>
        </p:spPr>
      </p:pic>
      <p:pic>
        <p:nvPicPr>
          <p:cNvPr id="6" name="Content Placeholder 3"/>
          <p:cNvPicPr>
            <a:picLocks noChangeAspect="1" noChangeArrowheads="1"/>
          </p:cNvPicPr>
          <p:nvPr/>
        </p:nvPicPr>
        <p:blipFill>
          <a:blip r:embed="rId3" cstate="print"/>
          <a:srcRect/>
          <a:stretch>
            <a:fillRect/>
          </a:stretch>
        </p:blipFill>
        <p:spPr bwMode="auto">
          <a:xfrm>
            <a:off x="6133467" y="1208690"/>
            <a:ext cx="5892278" cy="4602986"/>
          </a:xfrm>
          <a:prstGeom prst="rect">
            <a:avLst/>
          </a:prstGeom>
          <a:noFill/>
          <a:ln w="1">
            <a:noFill/>
            <a:miter lim="800000"/>
            <a:headEnd/>
            <a:tailEnd type="none" w="med" len="med"/>
          </a:ln>
          <a:effectLst/>
        </p:spPr>
      </p:pic>
    </p:spTree>
    <p:extLst>
      <p:ext uri="{BB962C8B-B14F-4D97-AF65-F5344CB8AC3E}">
        <p14:creationId xmlns:p14="http://schemas.microsoft.com/office/powerpoint/2010/main" val="57930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23</a:t>
            </a:fld>
            <a:endParaRPr lang="en-US"/>
          </a:p>
        </p:txBody>
      </p:sp>
      <p:sp>
        <p:nvSpPr>
          <p:cNvPr id="4" name="Rectangle 3"/>
          <p:cNvSpPr/>
          <p:nvPr/>
        </p:nvSpPr>
        <p:spPr>
          <a:xfrm>
            <a:off x="526473" y="1298836"/>
            <a:ext cx="10155871" cy="4233467"/>
          </a:xfrm>
          <a:prstGeom prst="rect">
            <a:avLst/>
          </a:prstGeom>
        </p:spPr>
        <p:txBody>
          <a:bodyPr wrap="square">
            <a:spAutoFit/>
          </a:bodyPr>
          <a:lstStyle/>
          <a:p>
            <a:pPr marR="0" lvl="0" algn="just">
              <a:lnSpc>
                <a:spcPct val="115000"/>
              </a:lnSpc>
              <a:spcBef>
                <a:spcPts val="0"/>
              </a:spcBef>
              <a:spcAft>
                <a:spcPts val="0"/>
              </a:spcAft>
            </a:pPr>
            <a:r>
              <a:rPr lang="en-US" sz="2000" b="1" dirty="0">
                <a:ea typeface="Calibri" panose="020F0502020204030204" pitchFamily="34" charset="0"/>
                <a:cs typeface="Times New Roman" panose="02020603050405020304" pitchFamily="18" charset="0"/>
              </a:rPr>
              <a:t>Quantitative survey recommendations:</a:t>
            </a:r>
          </a:p>
          <a:p>
            <a:pPr marL="342900" marR="0" lvl="0" indent="-342900" algn="just">
              <a:lnSpc>
                <a:spcPct val="115000"/>
              </a:lnSpc>
              <a:spcBef>
                <a:spcPts val="0"/>
              </a:spcBef>
              <a:spcAft>
                <a:spcPts val="0"/>
              </a:spcAft>
              <a:buFont typeface="Wingdings" pitchFamily="2" charset="2"/>
              <a:buChar char="q"/>
            </a:pPr>
            <a:endParaRPr lang="en-US"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Adapt the environmental regulations in the municipality and involve people with disabilities and relevant experts in the development or evaluation;</a:t>
            </a: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Public transport should be adapted and accessible for persons with disabilities;</a:t>
            </a: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The principles of equality and human rights for persons with disabilities should be protected and the anti-discrimination law should become effective; </a:t>
            </a: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Introduce tax incentives for companies employing people with disabilities</a:t>
            </a: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Establish a unified government database on persons with disabilities, which will include their contact information, as well as information on working capacity and skills, which will facilitate communication between the employer and the job seeker;</a:t>
            </a:r>
          </a:p>
          <a:p>
            <a:pPr marL="342900" marR="0" lvl="0" indent="-342900" algn="just">
              <a:lnSpc>
                <a:spcPct val="115000"/>
              </a:lnSpc>
              <a:spcBef>
                <a:spcPts val="0"/>
              </a:spcBef>
              <a:spcAft>
                <a:spcPts val="800"/>
              </a:spcAft>
              <a:buFont typeface="Wingdings" pitchFamily="2" charset="2"/>
              <a:buChar char="q"/>
            </a:pPr>
            <a:r>
              <a:rPr lang="en-US" dirty="0">
                <a:ea typeface="Calibri" panose="020F0502020204030204" pitchFamily="34" charset="0"/>
                <a:cs typeface="Times New Roman" panose="02020603050405020304" pitchFamily="18" charset="0"/>
              </a:rPr>
              <a:t>Fill in the job descriptions with a field indicating whether the work environment is adapted for the disabled person;</a:t>
            </a:r>
          </a:p>
        </p:txBody>
      </p:sp>
    </p:spTree>
    <p:extLst>
      <p:ext uri="{BB962C8B-B14F-4D97-AF65-F5344CB8AC3E}">
        <p14:creationId xmlns:p14="http://schemas.microsoft.com/office/powerpoint/2010/main" val="206580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24</a:t>
            </a:fld>
            <a:endParaRPr lang="en-US"/>
          </a:p>
        </p:txBody>
      </p:sp>
      <p:sp>
        <p:nvSpPr>
          <p:cNvPr id="3" name="Rectangle 2"/>
          <p:cNvSpPr/>
          <p:nvPr/>
        </p:nvSpPr>
        <p:spPr>
          <a:xfrm>
            <a:off x="401781" y="1451130"/>
            <a:ext cx="10086109" cy="3596369"/>
          </a:xfrm>
          <a:prstGeom prst="rect">
            <a:avLst/>
          </a:prstGeom>
        </p:spPr>
        <p:txBody>
          <a:bodyPr wrap="square">
            <a:spAutoFit/>
          </a:bodyPr>
          <a:lstStyle/>
          <a:p>
            <a:pPr marL="342900" marR="0" lvl="0" indent="-342900" algn="just">
              <a:lnSpc>
                <a:spcPct val="115000"/>
              </a:lnSpc>
              <a:spcBef>
                <a:spcPts val="0"/>
              </a:spcBef>
              <a:spcAft>
                <a:spcPts val="0"/>
              </a:spcAft>
              <a:buFont typeface="Wingdings" pitchFamily="2" charset="2"/>
              <a:buChar char="q"/>
            </a:pPr>
            <a:r>
              <a:rPr lang="ka-GE"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Increase pension to the subsistence level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Small social entrepreneurial co-financing to be provided at the municipal or state level;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Educational spaces should be adapted to the needs Of </a:t>
            </a:r>
            <a:r>
              <a:rPr lang="en-US" dirty="0" err="1">
                <a:ea typeface="Calibri" panose="020F0502020204030204" pitchFamily="34" charset="0"/>
                <a:cs typeface="Times New Roman" panose="02020603050405020304" pitchFamily="18" charset="0"/>
              </a:rPr>
              <a:t>PwD</a:t>
            </a:r>
            <a:r>
              <a:rPr lang="en-US" dirty="0">
                <a:ea typeface="Calibri" panose="020F0502020204030204" pitchFamily="34" charset="0"/>
                <a:cs typeface="Times New Roman" panose="02020603050405020304" pitchFamily="18" charset="0"/>
              </a:rPr>
              <a:t> and the budget should include expenditures for relevant changes;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Increase support for rehabilitation programs for persons with disabilities;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Open Day Centers for disabled persons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 Municipalities should have statistical and contact data of persons with disabilities;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q"/>
            </a:pPr>
            <a:r>
              <a:rPr lang="en-US" dirty="0">
                <a:ea typeface="Calibri" panose="020F0502020204030204" pitchFamily="34" charset="0"/>
                <a:cs typeface="Times New Roman" panose="02020603050405020304" pitchFamily="18" charset="0"/>
              </a:rPr>
              <a:t>Facilitate awareness raising of people with disabilities about existing services, programs, funding, grants and opportunities;</a:t>
            </a:r>
          </a:p>
          <a:p>
            <a:pPr marL="342900" marR="0" lvl="0" indent="-342900" algn="just">
              <a:lnSpc>
                <a:spcPct val="115000"/>
              </a:lnSpc>
              <a:spcBef>
                <a:spcPts val="0"/>
              </a:spcBef>
              <a:spcAft>
                <a:spcPts val="800"/>
              </a:spcAft>
              <a:buFont typeface="Wingdings" pitchFamily="2" charset="2"/>
              <a:buChar char="q"/>
            </a:pPr>
            <a:r>
              <a:rPr lang="en-US" dirty="0">
                <a:ea typeface="Calibri" panose="020F0502020204030204" pitchFamily="34" charset="0"/>
                <a:cs typeface="Times New Roman" panose="02020603050405020304" pitchFamily="18" charset="0"/>
              </a:rPr>
              <a:t>Municipal councils of persons with disabilities become capable and can actually be involved in decision-making processes.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07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25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279698"/>
            <a:ext cx="2452254" cy="27821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3252933"/>
            <a:ext cx="4858615" cy="31034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309" y="1316210"/>
            <a:ext cx="2175163" cy="22356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5460" y="2814495"/>
            <a:ext cx="3197890" cy="26046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254" y="4116822"/>
            <a:ext cx="2466110" cy="2604653"/>
          </a:xfrm>
          <a:prstGeom prst="rect">
            <a:avLst/>
          </a:prstGeom>
        </p:spPr>
      </p:pic>
      <p:sp>
        <p:nvSpPr>
          <p:cNvPr id="8" name="Rectangle 7"/>
          <p:cNvSpPr/>
          <p:nvPr/>
        </p:nvSpPr>
        <p:spPr>
          <a:xfrm>
            <a:off x="3199100" y="1333960"/>
            <a:ext cx="6096000" cy="1015663"/>
          </a:xfrm>
          <a:prstGeom prst="rect">
            <a:avLst/>
          </a:prstGeom>
        </p:spPr>
        <p:txBody>
          <a:bodyPr>
            <a:spAutoFit/>
          </a:bodyPr>
          <a:lstStyle/>
          <a:p>
            <a:pPr algn="ctr"/>
            <a:r>
              <a:rPr lang="en-US" sz="2000" dirty="0"/>
              <a:t>Entrepreneurship promotion for people with disabilities.</a:t>
            </a:r>
          </a:p>
          <a:p>
            <a:pPr algn="ctr"/>
            <a:r>
              <a:rPr lang="en-US" sz="2000" dirty="0"/>
              <a:t>New Year exhibition-sale in Gori, December 30, 2022. </a:t>
            </a:r>
          </a:p>
          <a:p>
            <a:pPr algn="ctr"/>
            <a:r>
              <a:rPr lang="en-US" sz="2000" dirty="0"/>
              <a:t>Organized by</a:t>
            </a:r>
            <a:r>
              <a:rPr lang="ka-GE" sz="2000" dirty="0"/>
              <a:t> </a:t>
            </a:r>
            <a:r>
              <a:rPr lang="en-US" sz="2000" dirty="0"/>
              <a:t>CENN</a:t>
            </a:r>
          </a:p>
        </p:txBody>
      </p:sp>
    </p:spTree>
    <p:extLst>
      <p:ext uri="{BB962C8B-B14F-4D97-AF65-F5344CB8AC3E}">
        <p14:creationId xmlns:p14="http://schemas.microsoft.com/office/powerpoint/2010/main" val="407775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 for Attention!</a:t>
            </a:r>
          </a:p>
        </p:txBody>
      </p:sp>
      <p:sp>
        <p:nvSpPr>
          <p:cNvPr id="4" name="Slide Number Placeholder 3"/>
          <p:cNvSpPr>
            <a:spLocks noGrp="1"/>
          </p:cNvSpPr>
          <p:nvPr>
            <p:ph type="sldNum" sz="quarter" idx="12"/>
          </p:nvPr>
        </p:nvSpPr>
        <p:spPr/>
        <p:txBody>
          <a:bodyPr/>
          <a:lstStyle/>
          <a:p>
            <a:fld id="{AF0963E5-87CF-4D7F-86D1-309DA990EF33}" type="slidenum">
              <a:rPr lang="en-US" smtClean="0"/>
              <a:t>26</a:t>
            </a:fld>
            <a:endParaRPr lang="en-US" dirty="0"/>
          </a:p>
        </p:txBody>
      </p:sp>
    </p:spTree>
    <p:extLst>
      <p:ext uri="{BB962C8B-B14F-4D97-AF65-F5344CB8AC3E}">
        <p14:creationId xmlns:p14="http://schemas.microsoft.com/office/powerpoint/2010/main" val="175238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94402" y="906622"/>
            <a:ext cx="1995885" cy="448298"/>
            <a:chOff x="4479857" y="-17029"/>
            <a:chExt cx="1995885" cy="448298"/>
          </a:xfrm>
        </p:grpSpPr>
        <p:sp>
          <p:nvSpPr>
            <p:cNvPr id="6" name="Rounded Rectangle 5"/>
            <p:cNvSpPr/>
            <p:nvPr/>
          </p:nvSpPr>
          <p:spPr>
            <a:xfrm>
              <a:off x="4479857" y="-17029"/>
              <a:ext cx="1995885" cy="448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4506117" y="-16806"/>
              <a:ext cx="1969625" cy="422038"/>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dirty="0">
                  <a:solidFill>
                    <a:schemeClr val="tx1"/>
                  </a:solidFill>
                </a:rPr>
                <a:t>Analysis of Survey </a:t>
              </a:r>
              <a:endParaRPr lang="en-US" sz="1700" kern="1200" dirty="0">
                <a:solidFill>
                  <a:schemeClr val="tx1"/>
                </a:solidFill>
              </a:endParaRPr>
            </a:p>
          </p:txBody>
        </p:sp>
      </p:grpSp>
      <p:grpSp>
        <p:nvGrpSpPr>
          <p:cNvPr id="11" name="Group 10"/>
          <p:cNvGrpSpPr/>
          <p:nvPr/>
        </p:nvGrpSpPr>
        <p:grpSpPr>
          <a:xfrm>
            <a:off x="1531080" y="1545750"/>
            <a:ext cx="355255" cy="156904"/>
            <a:chOff x="4872785" y="497991"/>
            <a:chExt cx="355255" cy="156904"/>
          </a:xfrm>
          <a:solidFill>
            <a:schemeClr val="accent6"/>
          </a:solidFill>
        </p:grpSpPr>
        <p:sp>
          <p:nvSpPr>
            <p:cNvPr id="12" name="Left-Right Arrow 11"/>
            <p:cNvSpPr/>
            <p:nvPr/>
          </p:nvSpPr>
          <p:spPr>
            <a:xfrm rot="19150093">
              <a:off x="4872785" y="497991"/>
              <a:ext cx="355255" cy="156904"/>
            </a:xfrm>
            <a:prstGeom prst="lef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Left-Right Arrow 4"/>
            <p:cNvSpPr txBox="1"/>
            <p:nvPr/>
          </p:nvSpPr>
          <p:spPr>
            <a:xfrm rot="19150093">
              <a:off x="4919856" y="529372"/>
              <a:ext cx="261113" cy="94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p:txBody>
        </p:sp>
      </p:grpSp>
      <p:grpSp>
        <p:nvGrpSpPr>
          <p:cNvPr id="17" name="Group 16"/>
          <p:cNvGrpSpPr/>
          <p:nvPr/>
        </p:nvGrpSpPr>
        <p:grpSpPr>
          <a:xfrm>
            <a:off x="3673962" y="1578330"/>
            <a:ext cx="355255" cy="156904"/>
            <a:chOff x="6145156" y="473570"/>
            <a:chExt cx="355255" cy="156904"/>
          </a:xfrm>
          <a:solidFill>
            <a:schemeClr val="accent6"/>
          </a:solidFill>
        </p:grpSpPr>
        <p:sp>
          <p:nvSpPr>
            <p:cNvPr id="18" name="Left-Right Arrow 17"/>
            <p:cNvSpPr/>
            <p:nvPr/>
          </p:nvSpPr>
          <p:spPr>
            <a:xfrm rot="1685088">
              <a:off x="6145156" y="473570"/>
              <a:ext cx="355255" cy="156904"/>
            </a:xfrm>
            <a:prstGeom prst="lef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Left-Right Arrow 4"/>
            <p:cNvSpPr txBox="1"/>
            <p:nvPr/>
          </p:nvSpPr>
          <p:spPr>
            <a:xfrm rot="1685088">
              <a:off x="6192227" y="504951"/>
              <a:ext cx="261113" cy="94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p:txBody>
        </p:sp>
      </p:grpSp>
      <p:grpSp>
        <p:nvGrpSpPr>
          <p:cNvPr id="20" name="Group 19"/>
          <p:cNvGrpSpPr/>
          <p:nvPr/>
        </p:nvGrpSpPr>
        <p:grpSpPr>
          <a:xfrm>
            <a:off x="220887" y="1869727"/>
            <a:ext cx="2604252" cy="1169847"/>
            <a:chOff x="2903407" y="721618"/>
            <a:chExt cx="2604252" cy="1169847"/>
          </a:xfrm>
        </p:grpSpPr>
        <p:sp>
          <p:nvSpPr>
            <p:cNvPr id="21" name="Rounded Rectangle 20"/>
            <p:cNvSpPr/>
            <p:nvPr/>
          </p:nvSpPr>
          <p:spPr>
            <a:xfrm>
              <a:off x="2903407" y="721618"/>
              <a:ext cx="2604252" cy="1169847"/>
            </a:xfrm>
            <a:prstGeom prst="roundRect">
              <a:avLst>
                <a:gd name="adj" fmla="val 10000"/>
              </a:avLst>
            </a:prstGeom>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txBox="1"/>
            <p:nvPr/>
          </p:nvSpPr>
          <p:spPr>
            <a:xfrm>
              <a:off x="2971935" y="740496"/>
              <a:ext cx="2535724" cy="1101319"/>
            </a:xfrm>
            <a:prstGeom prst="rect">
              <a:avLst/>
            </a:prstGeom>
            <a:solidFill>
              <a:schemeClr val="accent2">
                <a:lumMod val="60000"/>
                <a:lumOff val="40000"/>
              </a:schemeClr>
            </a:solidFill>
            <a:ln>
              <a:solidFill>
                <a:schemeClr val="accent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dirty="0">
                  <a:solidFill>
                    <a:schemeClr val="tx1"/>
                  </a:solidFill>
                </a:rPr>
                <a:t>Qualitative</a:t>
              </a:r>
            </a:p>
          </p:txBody>
        </p:sp>
      </p:grpSp>
      <p:grpSp>
        <p:nvGrpSpPr>
          <p:cNvPr id="23" name="Group 22"/>
          <p:cNvGrpSpPr/>
          <p:nvPr/>
        </p:nvGrpSpPr>
        <p:grpSpPr>
          <a:xfrm>
            <a:off x="3650700" y="1821571"/>
            <a:ext cx="2050222" cy="1258423"/>
            <a:chOff x="6395843" y="618243"/>
            <a:chExt cx="2050222" cy="1258423"/>
          </a:xfrm>
          <a:solidFill>
            <a:schemeClr val="accent2">
              <a:lumMod val="60000"/>
              <a:lumOff val="40000"/>
            </a:schemeClr>
          </a:solidFill>
        </p:grpSpPr>
        <p:sp>
          <p:nvSpPr>
            <p:cNvPr id="24" name="Rounded Rectangle 23"/>
            <p:cNvSpPr/>
            <p:nvPr/>
          </p:nvSpPr>
          <p:spPr>
            <a:xfrm>
              <a:off x="6423273" y="625978"/>
              <a:ext cx="2022792" cy="12506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6395843" y="618243"/>
              <a:ext cx="1949530" cy="1177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dirty="0">
                  <a:solidFill>
                    <a:schemeClr val="tx1"/>
                  </a:solidFill>
                </a:rPr>
                <a:t>Quantitative</a:t>
              </a:r>
              <a:endParaRPr lang="en-US" kern="1200" dirty="0">
                <a:solidFill>
                  <a:schemeClr val="tx1"/>
                </a:solidFill>
              </a:endParaRPr>
            </a:p>
          </p:txBody>
        </p:sp>
      </p:grpSp>
      <p:grpSp>
        <p:nvGrpSpPr>
          <p:cNvPr id="26" name="Group 25"/>
          <p:cNvGrpSpPr/>
          <p:nvPr/>
        </p:nvGrpSpPr>
        <p:grpSpPr>
          <a:xfrm>
            <a:off x="2914461" y="2250966"/>
            <a:ext cx="355255" cy="156904"/>
            <a:chOff x="5787839" y="1197994"/>
            <a:chExt cx="355255" cy="156904"/>
          </a:xfrm>
          <a:solidFill>
            <a:schemeClr val="accent6"/>
          </a:solidFill>
        </p:grpSpPr>
        <p:sp>
          <p:nvSpPr>
            <p:cNvPr id="27" name="Left-Right Arrow 26"/>
            <p:cNvSpPr/>
            <p:nvPr/>
          </p:nvSpPr>
          <p:spPr>
            <a:xfrm rot="10741220">
              <a:off x="5787839" y="1197994"/>
              <a:ext cx="355255" cy="156904"/>
            </a:xfrm>
            <a:prstGeom prst="lef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Left-Right Arrow 4"/>
            <p:cNvSpPr txBox="1"/>
            <p:nvPr/>
          </p:nvSpPr>
          <p:spPr>
            <a:xfrm rot="21541220">
              <a:off x="5834910" y="1229375"/>
              <a:ext cx="261113" cy="94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p:txBody>
        </p:sp>
      </p:grpSp>
      <p:grpSp>
        <p:nvGrpSpPr>
          <p:cNvPr id="29" name="Diagram group"/>
          <p:cNvGrpSpPr/>
          <p:nvPr/>
        </p:nvGrpSpPr>
        <p:grpSpPr>
          <a:xfrm>
            <a:off x="4401464" y="4135358"/>
            <a:ext cx="2907359" cy="1249779"/>
            <a:chOff x="211433" y="362135"/>
            <a:chExt cx="3237771" cy="1249779"/>
          </a:xfrm>
          <a:scene3d>
            <a:camera prst="isometricOffAxis2Left" zoom="95000"/>
            <a:lightRig rig="flat" dir="t"/>
          </a:scene3d>
        </p:grpSpPr>
        <p:sp>
          <p:nvSpPr>
            <p:cNvPr id="30" name="Chevron 29"/>
            <p:cNvSpPr/>
            <p:nvPr/>
          </p:nvSpPr>
          <p:spPr>
            <a:xfrm>
              <a:off x="211433" y="362135"/>
              <a:ext cx="3237771" cy="1249779"/>
            </a:xfrm>
            <a:prstGeom prst="chevron">
              <a:avLst>
                <a:gd name="adj" fmla="val 40000"/>
              </a:avLst>
            </a:prstGeom>
            <a:solidFill>
              <a:schemeClr val="accent3">
                <a:lumMod val="40000"/>
                <a:lumOff val="60000"/>
              </a:schemeClr>
            </a:solidFill>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1" name="Diagram group"/>
          <p:cNvGrpSpPr/>
          <p:nvPr/>
        </p:nvGrpSpPr>
        <p:grpSpPr>
          <a:xfrm>
            <a:off x="6813506" y="4360506"/>
            <a:ext cx="3056295" cy="1307527"/>
            <a:chOff x="3466619" y="272963"/>
            <a:chExt cx="3237771" cy="1249779"/>
          </a:xfrm>
          <a:solidFill>
            <a:schemeClr val="accent3">
              <a:lumMod val="60000"/>
              <a:lumOff val="40000"/>
            </a:schemeClr>
          </a:solidFill>
          <a:scene3d>
            <a:camera prst="isometricOffAxis2Left" zoom="95000"/>
            <a:lightRig rig="flat" dir="t"/>
          </a:scene3d>
        </p:grpSpPr>
        <p:sp>
          <p:nvSpPr>
            <p:cNvPr id="32" name="Chevron 31"/>
            <p:cNvSpPr/>
            <p:nvPr/>
          </p:nvSpPr>
          <p:spPr>
            <a:xfrm>
              <a:off x="3466619" y="272963"/>
              <a:ext cx="3237771" cy="1249779"/>
            </a:xfrm>
            <a:prstGeom prst="chevron">
              <a:avLst>
                <a:gd name="adj" fmla="val 40000"/>
              </a:avLst>
            </a:prstGeom>
            <a:grpFill/>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3" name="Diagram group"/>
          <p:cNvGrpSpPr/>
          <p:nvPr/>
        </p:nvGrpSpPr>
        <p:grpSpPr>
          <a:xfrm>
            <a:off x="9326205" y="4648074"/>
            <a:ext cx="2865795" cy="1249779"/>
            <a:chOff x="3466619" y="272963"/>
            <a:chExt cx="3237771" cy="1249779"/>
          </a:xfrm>
          <a:solidFill>
            <a:schemeClr val="accent3">
              <a:lumMod val="75000"/>
            </a:schemeClr>
          </a:solidFill>
          <a:scene3d>
            <a:camera prst="isometricOffAxis2Left" zoom="95000"/>
            <a:lightRig rig="flat" dir="t"/>
          </a:scene3d>
        </p:grpSpPr>
        <p:sp>
          <p:nvSpPr>
            <p:cNvPr id="34" name="Chevron 33"/>
            <p:cNvSpPr/>
            <p:nvPr/>
          </p:nvSpPr>
          <p:spPr>
            <a:xfrm>
              <a:off x="3466619" y="272963"/>
              <a:ext cx="3237771" cy="1249779"/>
            </a:xfrm>
            <a:prstGeom prst="chevron">
              <a:avLst>
                <a:gd name="adj" fmla="val 40000"/>
              </a:avLst>
            </a:prstGeom>
            <a:grpFill/>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5" name="Diagram group"/>
          <p:cNvGrpSpPr/>
          <p:nvPr/>
        </p:nvGrpSpPr>
        <p:grpSpPr>
          <a:xfrm>
            <a:off x="4831091" y="4030254"/>
            <a:ext cx="2131546" cy="1249779"/>
            <a:chOff x="1406973" y="0"/>
            <a:chExt cx="2131546" cy="1249779"/>
          </a:xfrm>
          <a:scene3d>
            <a:camera prst="isometricOffAxis2Left" zoom="95000"/>
            <a:lightRig rig="flat" dir="t"/>
          </a:scene3d>
        </p:grpSpPr>
        <p:grpSp>
          <p:nvGrpSpPr>
            <p:cNvPr id="36" name="Group 35"/>
            <p:cNvGrpSpPr/>
            <p:nvPr/>
          </p:nvGrpSpPr>
          <p:grpSpPr>
            <a:xfrm>
              <a:off x="1406973" y="0"/>
              <a:ext cx="2131546" cy="1249779"/>
              <a:chOff x="1406973" y="0"/>
              <a:chExt cx="2131546" cy="1249779"/>
            </a:xfrm>
          </p:grpSpPr>
          <p:sp>
            <p:nvSpPr>
              <p:cNvPr id="37" name="Rounded Rectangle 36"/>
              <p:cNvSpPr/>
              <p:nvPr/>
            </p:nvSpPr>
            <p:spPr>
              <a:xfrm>
                <a:off x="1406973" y="0"/>
                <a:ext cx="2131546" cy="1249779"/>
              </a:xfrm>
              <a:prstGeom prst="roundRect">
                <a:avLst>
                  <a:gd name="adj" fmla="val 10000"/>
                </a:avLst>
              </a:prstGeom>
              <a:sp3d z="57150" extrusionH="63500" prstMaterial="matte"/>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4"/>
              <p:cNvSpPr txBox="1"/>
              <p:nvPr/>
            </p:nvSpPr>
            <p:spPr>
              <a:xfrm>
                <a:off x="1443578" y="36605"/>
                <a:ext cx="2058336" cy="1176569"/>
              </a:xfrm>
              <a:prstGeom prst="rect">
                <a:avLst/>
              </a:prstGeom>
              <a:sp3d z="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dirty="0"/>
                  <a:t>Table Survey, </a:t>
                </a:r>
              </a:p>
              <a:p>
                <a:pPr lvl="0" algn="ctr" defTabSz="577850">
                  <a:lnSpc>
                    <a:spcPct val="90000"/>
                  </a:lnSpc>
                  <a:spcBef>
                    <a:spcPct val="0"/>
                  </a:spcBef>
                  <a:spcAft>
                    <a:spcPct val="35000"/>
                  </a:spcAft>
                </a:pPr>
                <a:r>
                  <a:rPr lang="en-US" sz="1300" dirty="0"/>
                  <a:t>October-November 2021</a:t>
                </a:r>
                <a:endParaRPr lang="en-US" sz="1300" kern="1200" dirty="0"/>
              </a:p>
            </p:txBody>
          </p:sp>
        </p:grpSp>
      </p:grpSp>
      <p:grpSp>
        <p:nvGrpSpPr>
          <p:cNvPr id="39" name="Diagram group"/>
          <p:cNvGrpSpPr/>
          <p:nvPr/>
        </p:nvGrpSpPr>
        <p:grpSpPr>
          <a:xfrm>
            <a:off x="7268498" y="4360506"/>
            <a:ext cx="2146310" cy="1249779"/>
            <a:chOff x="4129216" y="339439"/>
            <a:chExt cx="2146310" cy="1249779"/>
          </a:xfrm>
          <a:scene3d>
            <a:camera prst="isometricOffAxis2Left" zoom="95000"/>
            <a:lightRig rig="flat" dir="t"/>
          </a:scene3d>
        </p:grpSpPr>
        <p:grpSp>
          <p:nvGrpSpPr>
            <p:cNvPr id="40" name="Group 39"/>
            <p:cNvGrpSpPr/>
            <p:nvPr/>
          </p:nvGrpSpPr>
          <p:grpSpPr>
            <a:xfrm>
              <a:off x="4129216" y="339439"/>
              <a:ext cx="2146310" cy="1249779"/>
              <a:chOff x="4129216" y="339439"/>
              <a:chExt cx="2146310" cy="1249779"/>
            </a:xfrm>
          </p:grpSpPr>
          <p:sp>
            <p:nvSpPr>
              <p:cNvPr id="41" name="Rounded Rectangle 40"/>
              <p:cNvSpPr/>
              <p:nvPr/>
            </p:nvSpPr>
            <p:spPr>
              <a:xfrm>
                <a:off x="4129216" y="339439"/>
                <a:ext cx="2146310" cy="1249779"/>
              </a:xfrm>
              <a:prstGeom prst="roundRect">
                <a:avLst>
                  <a:gd name="adj" fmla="val 10000"/>
                </a:avLst>
              </a:prstGeom>
              <a:sp3d z="57150" extrusionH="63500" prstMaterial="matte"/>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txBox="1"/>
              <p:nvPr/>
            </p:nvSpPr>
            <p:spPr>
              <a:xfrm>
                <a:off x="4165821" y="376044"/>
                <a:ext cx="2073100" cy="1176569"/>
              </a:xfrm>
              <a:prstGeom prst="rect">
                <a:avLst/>
              </a:prstGeom>
              <a:sp3d z="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ka-GE" sz="1300" kern="1200" dirty="0"/>
              </a:p>
              <a:p>
                <a:pPr lvl="0" algn="ctr" defTabSz="577850">
                  <a:lnSpc>
                    <a:spcPct val="90000"/>
                  </a:lnSpc>
                  <a:spcBef>
                    <a:spcPct val="0"/>
                  </a:spcBef>
                  <a:spcAft>
                    <a:spcPct val="35000"/>
                  </a:spcAft>
                </a:pPr>
                <a:r>
                  <a:rPr lang="en-US" sz="1300" dirty="0"/>
                  <a:t>Discussion Plan</a:t>
                </a:r>
                <a:r>
                  <a:rPr lang="ka-GE" sz="1300" dirty="0"/>
                  <a:t> </a:t>
                </a:r>
                <a:r>
                  <a:rPr lang="en-US" sz="1300" dirty="0"/>
                  <a:t>of Focus Group,</a:t>
                </a:r>
              </a:p>
              <a:p>
                <a:pPr lvl="0" algn="ctr" defTabSz="577850">
                  <a:lnSpc>
                    <a:spcPct val="90000"/>
                  </a:lnSpc>
                  <a:spcBef>
                    <a:spcPct val="0"/>
                  </a:spcBef>
                  <a:spcAft>
                    <a:spcPct val="35000"/>
                  </a:spcAft>
                </a:pPr>
                <a:r>
                  <a:rPr lang="en-US" sz="1300" dirty="0"/>
                  <a:t>December 1-6,</a:t>
                </a:r>
              </a:p>
              <a:p>
                <a:pPr lvl="0" algn="ctr" defTabSz="577850">
                  <a:lnSpc>
                    <a:spcPct val="90000"/>
                  </a:lnSpc>
                  <a:spcBef>
                    <a:spcPct val="0"/>
                  </a:spcBef>
                  <a:spcAft>
                    <a:spcPct val="35000"/>
                  </a:spcAft>
                </a:pPr>
                <a:r>
                  <a:rPr lang="en-US" sz="1300" kern="1200" dirty="0"/>
                  <a:t>2021</a:t>
                </a:r>
              </a:p>
            </p:txBody>
          </p:sp>
        </p:grpSp>
      </p:grpSp>
      <p:grpSp>
        <p:nvGrpSpPr>
          <p:cNvPr id="43" name="Diagram group"/>
          <p:cNvGrpSpPr/>
          <p:nvPr/>
        </p:nvGrpSpPr>
        <p:grpSpPr>
          <a:xfrm>
            <a:off x="9906406" y="4618538"/>
            <a:ext cx="1857450" cy="1249779"/>
            <a:chOff x="7082588" y="242456"/>
            <a:chExt cx="1857450" cy="1249779"/>
          </a:xfrm>
          <a:scene3d>
            <a:camera prst="isometricOffAxis2Left" zoom="95000"/>
            <a:lightRig rig="flat" dir="t"/>
          </a:scene3d>
        </p:grpSpPr>
        <p:grpSp>
          <p:nvGrpSpPr>
            <p:cNvPr id="44" name="Group 43"/>
            <p:cNvGrpSpPr/>
            <p:nvPr/>
          </p:nvGrpSpPr>
          <p:grpSpPr>
            <a:xfrm>
              <a:off x="7082588" y="242456"/>
              <a:ext cx="1857450" cy="1249779"/>
              <a:chOff x="7082588" y="242456"/>
              <a:chExt cx="1857450" cy="1249779"/>
            </a:xfrm>
          </p:grpSpPr>
          <p:sp>
            <p:nvSpPr>
              <p:cNvPr id="45" name="Rounded Rectangle 44"/>
              <p:cNvSpPr/>
              <p:nvPr/>
            </p:nvSpPr>
            <p:spPr>
              <a:xfrm>
                <a:off x="7082588" y="242456"/>
                <a:ext cx="1857450" cy="1249779"/>
              </a:xfrm>
              <a:prstGeom prst="roundRect">
                <a:avLst>
                  <a:gd name="adj" fmla="val 10000"/>
                </a:avLst>
              </a:prstGeom>
              <a:sp3d z="57150" extrusionH="63500" prstMaterial="matte"/>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ounded Rectangle 4"/>
              <p:cNvSpPr txBox="1"/>
              <p:nvPr/>
            </p:nvSpPr>
            <p:spPr>
              <a:xfrm>
                <a:off x="7119193" y="279061"/>
                <a:ext cx="1784240" cy="1176569"/>
              </a:xfrm>
              <a:prstGeom prst="rect">
                <a:avLst/>
              </a:prstGeom>
              <a:sp3d z="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n-US" sz="1300" kern="1200" dirty="0"/>
              </a:p>
              <a:p>
                <a:pPr algn="ctr" defTabSz="577850">
                  <a:lnSpc>
                    <a:spcPct val="90000"/>
                  </a:lnSpc>
                  <a:spcBef>
                    <a:spcPct val="0"/>
                  </a:spcBef>
                  <a:spcAft>
                    <a:spcPct val="35000"/>
                  </a:spcAft>
                </a:pPr>
                <a:r>
                  <a:rPr lang="en-US" sz="1400" dirty="0">
                    <a:solidFill>
                      <a:schemeClr val="tx1"/>
                    </a:solidFill>
                  </a:rPr>
                  <a:t>Quantitative Survey</a:t>
                </a:r>
              </a:p>
              <a:p>
                <a:pPr lvl="0" algn="ctr" defTabSz="577850">
                  <a:lnSpc>
                    <a:spcPct val="90000"/>
                  </a:lnSpc>
                  <a:spcBef>
                    <a:spcPct val="0"/>
                  </a:spcBef>
                  <a:spcAft>
                    <a:spcPct val="35000"/>
                  </a:spcAft>
                </a:pPr>
                <a:endParaRPr lang="ka-GE" sz="1300" kern="1200" dirty="0"/>
              </a:p>
              <a:p>
                <a:pPr lvl="0" algn="ctr" defTabSz="577850">
                  <a:lnSpc>
                    <a:spcPct val="90000"/>
                  </a:lnSpc>
                  <a:spcBef>
                    <a:spcPct val="0"/>
                  </a:spcBef>
                  <a:spcAft>
                    <a:spcPct val="35000"/>
                  </a:spcAft>
                </a:pPr>
                <a:r>
                  <a:rPr lang="ka-GE" sz="1300" kern="1200" dirty="0"/>
                  <a:t>22.12.2021-30.12.2021</a:t>
                </a:r>
              </a:p>
              <a:p>
                <a:pPr lvl="0" algn="ctr" defTabSz="577850">
                  <a:lnSpc>
                    <a:spcPct val="90000"/>
                  </a:lnSpc>
                  <a:spcBef>
                    <a:spcPct val="0"/>
                  </a:spcBef>
                  <a:spcAft>
                    <a:spcPct val="35000"/>
                  </a:spcAft>
                </a:pPr>
                <a:endParaRPr lang="en-US" sz="1300" kern="1200" dirty="0"/>
              </a:p>
            </p:txBody>
          </p:sp>
        </p:grpSp>
      </p:grpSp>
      <p:sp>
        <p:nvSpPr>
          <p:cNvPr id="47" name="Down Arrow 46"/>
          <p:cNvSpPr/>
          <p:nvPr/>
        </p:nvSpPr>
        <p:spPr>
          <a:xfrm>
            <a:off x="1046448" y="2946574"/>
            <a:ext cx="484632" cy="6927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5973" y="3599296"/>
            <a:ext cx="3948544" cy="24384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Study of legal framework on regional and national level;</a:t>
            </a:r>
            <a:endParaRPr lang="ka-GE" dirty="0">
              <a:solidFill>
                <a:schemeClr val="tx1"/>
              </a:solidFill>
            </a:endParaRPr>
          </a:p>
          <a:p>
            <a:pPr>
              <a:buFont typeface="Wingdings" panose="05000000000000000000" pitchFamily="2" charset="2"/>
              <a:buChar char="§"/>
            </a:pPr>
            <a:r>
              <a:rPr lang="en-US" dirty="0">
                <a:solidFill>
                  <a:schemeClr val="tx1"/>
                </a:solidFill>
              </a:rPr>
              <a:t>Request public information;</a:t>
            </a:r>
            <a:endParaRPr lang="ka-GE" dirty="0">
              <a:solidFill>
                <a:schemeClr val="tx1"/>
              </a:solidFill>
            </a:endParaRPr>
          </a:p>
          <a:p>
            <a:pPr>
              <a:buFont typeface="Wingdings" panose="05000000000000000000" pitchFamily="2" charset="2"/>
              <a:buChar char="§"/>
            </a:pPr>
            <a:r>
              <a:rPr lang="en-US" dirty="0">
                <a:solidFill>
                  <a:schemeClr val="tx1"/>
                </a:solidFill>
              </a:rPr>
              <a:t>Study of documents and secondary analysis.</a:t>
            </a:r>
            <a:endParaRPr lang="ka-GE" dirty="0">
              <a:solidFill>
                <a:schemeClr val="tx1"/>
              </a:solidFill>
            </a:endParaRPr>
          </a:p>
        </p:txBody>
      </p:sp>
    </p:spTree>
    <p:extLst>
      <p:ext uri="{BB962C8B-B14F-4D97-AF65-F5344CB8AC3E}">
        <p14:creationId xmlns:p14="http://schemas.microsoft.com/office/powerpoint/2010/main" val="356312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4</a:t>
            </a:fld>
            <a:endParaRPr lang="en-US"/>
          </a:p>
        </p:txBody>
      </p:sp>
      <p:sp>
        <p:nvSpPr>
          <p:cNvPr id="3" name="Title 1"/>
          <p:cNvSpPr txBox="1">
            <a:spLocks/>
          </p:cNvSpPr>
          <p:nvPr/>
        </p:nvSpPr>
        <p:spPr>
          <a:xfrm>
            <a:off x="266007" y="1117875"/>
            <a:ext cx="10517222" cy="16030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defRPr>
            </a:lvl1pPr>
          </a:lstStyle>
          <a:p>
            <a:r>
              <a:rPr lang="en-US" sz="2000" b="1" i="1" dirty="0"/>
              <a:t>In 1995, Georgia has adopted a law on social protection of persons with disabilities</a:t>
            </a:r>
            <a:endParaRPr lang="ka-GE" sz="2000" b="1" i="1" dirty="0"/>
          </a:p>
          <a:p>
            <a:endParaRPr lang="en-US" sz="2000" b="1" i="1" dirty="0"/>
          </a:p>
          <a:p>
            <a:r>
              <a:rPr lang="en-US" sz="2000" b="1" i="1" dirty="0"/>
              <a:t>On December 26, 2013, the Convention on the Rights of Persons with Disabilities was ratified</a:t>
            </a:r>
          </a:p>
        </p:txBody>
      </p:sp>
      <p:graphicFrame>
        <p:nvGraphicFramePr>
          <p:cNvPr id="4" name="Table 3"/>
          <p:cNvGraphicFramePr>
            <a:graphicFrameLocks noGrp="1"/>
          </p:cNvGraphicFramePr>
          <p:nvPr>
            <p:extLst>
              <p:ext uri="{D42A27DB-BD31-4B8C-83A1-F6EECF244321}">
                <p14:modId xmlns:p14="http://schemas.microsoft.com/office/powerpoint/2010/main" val="158128491"/>
              </p:ext>
            </p:extLst>
          </p:nvPr>
        </p:nvGraphicFramePr>
        <p:xfrm>
          <a:off x="266007" y="3978274"/>
          <a:ext cx="9368647" cy="2439836"/>
        </p:xfrm>
        <a:graphic>
          <a:graphicData uri="http://schemas.openxmlformats.org/drawingml/2006/table">
            <a:tbl>
              <a:tblPr firstRow="1" firstCol="1" bandRow="1">
                <a:tableStyleId>{5C22544A-7EE6-4342-B048-85BDC9FD1C3A}</a:tableStyleId>
              </a:tblPr>
              <a:tblGrid>
                <a:gridCol w="4830100">
                  <a:extLst>
                    <a:ext uri="{9D8B030D-6E8A-4147-A177-3AD203B41FA5}">
                      <a16:colId xmlns:a16="http://schemas.microsoft.com/office/drawing/2014/main" val="3242146607"/>
                    </a:ext>
                  </a:extLst>
                </a:gridCol>
                <a:gridCol w="2411030">
                  <a:extLst>
                    <a:ext uri="{9D8B030D-6E8A-4147-A177-3AD203B41FA5}">
                      <a16:colId xmlns:a16="http://schemas.microsoft.com/office/drawing/2014/main" val="2280573685"/>
                    </a:ext>
                  </a:extLst>
                </a:gridCol>
                <a:gridCol w="2127517">
                  <a:extLst>
                    <a:ext uri="{9D8B030D-6E8A-4147-A177-3AD203B41FA5}">
                      <a16:colId xmlns:a16="http://schemas.microsoft.com/office/drawing/2014/main" val="3679971837"/>
                    </a:ext>
                  </a:extLst>
                </a:gridCol>
              </a:tblGrid>
              <a:tr h="342459">
                <a:tc>
                  <a:txBody>
                    <a:bodyPr/>
                    <a:lstStyle/>
                    <a:p>
                      <a:pPr marL="0" marR="0" algn="just">
                        <a:lnSpc>
                          <a:spcPct val="115000"/>
                        </a:lnSpc>
                        <a:spcBef>
                          <a:spcPts val="0"/>
                        </a:spcBef>
                        <a:spcAft>
                          <a:spcPts val="0"/>
                        </a:spcAft>
                      </a:pPr>
                      <a:r>
                        <a:rPr lang="en-US" sz="1600" dirty="0">
                          <a:solidFill>
                            <a:schemeClr val="tx1"/>
                          </a:solidFill>
                          <a:effectLst/>
                        </a:rPr>
                        <a:t> Name of the service</a:t>
                      </a:r>
                      <a:r>
                        <a:rPr lang="en-US" sz="1600" baseline="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2018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2019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15645616"/>
                  </a:ext>
                </a:extLst>
              </a:tr>
              <a:tr h="385082">
                <a:tc>
                  <a:txBody>
                    <a:bodyPr/>
                    <a:lstStyle/>
                    <a:p>
                      <a:pPr marL="0" marR="0" algn="just">
                        <a:lnSpc>
                          <a:spcPct val="115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Training</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retraining programs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864859038"/>
                  </a:ext>
                </a:extLst>
              </a:tr>
              <a:tr h="342459">
                <a:tc>
                  <a:txBody>
                    <a:bodyPr/>
                    <a:lstStyle/>
                    <a:p>
                      <a:pPr marL="0" marR="0" algn="just">
                        <a:lnSpc>
                          <a:spcPct val="115000"/>
                        </a:lnSpc>
                        <a:spcBef>
                          <a:spcPts val="0"/>
                        </a:spcBef>
                        <a:spcAft>
                          <a:spcPts val="0"/>
                        </a:spcAft>
                      </a:pPr>
                      <a:r>
                        <a:rPr lang="en-US" sz="1600" dirty="0">
                          <a:solidFill>
                            <a:schemeClr val="tx1"/>
                          </a:solidFill>
                          <a:effectLst/>
                        </a:rPr>
                        <a:t>Employment forum</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358045451"/>
                  </a:ext>
                </a:extLst>
              </a:tr>
              <a:tr h="342459">
                <a:tc>
                  <a:txBody>
                    <a:bodyPr/>
                    <a:lstStyle/>
                    <a:p>
                      <a:pPr marL="0" marR="0" algn="just">
                        <a:lnSpc>
                          <a:spcPct val="115000"/>
                        </a:lnSpc>
                        <a:spcBef>
                          <a:spcPts val="0"/>
                        </a:spcBef>
                        <a:spcAft>
                          <a:spcPts val="0"/>
                        </a:spcAft>
                      </a:pPr>
                      <a:r>
                        <a:rPr lang="en-US" sz="1600" dirty="0">
                          <a:solidFill>
                            <a:schemeClr val="tx1"/>
                          </a:solidFill>
                          <a:effectLst/>
                        </a:rPr>
                        <a:t>Intermediary</a:t>
                      </a:r>
                      <a:r>
                        <a:rPr lang="ka-GE" sz="1600" dirty="0">
                          <a:solidFill>
                            <a:schemeClr val="tx1"/>
                          </a:solidFill>
                          <a:effectLst/>
                        </a:rPr>
                        <a:t> </a:t>
                      </a:r>
                      <a:r>
                        <a:rPr lang="en-US" sz="1600" dirty="0">
                          <a:solidFill>
                            <a:schemeClr val="tx1"/>
                          </a:solidFill>
                          <a:effectLst/>
                        </a:rPr>
                        <a:t>Service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634755138"/>
                  </a:ext>
                </a:extLst>
              </a:tr>
              <a:tr h="342459">
                <a:tc>
                  <a:txBody>
                    <a:bodyPr/>
                    <a:lstStyle/>
                    <a:p>
                      <a:pPr marL="0" marR="0" algn="just">
                        <a:lnSpc>
                          <a:spcPct val="115000"/>
                        </a:lnSpc>
                        <a:spcBef>
                          <a:spcPts val="0"/>
                        </a:spcBef>
                        <a:spcAft>
                          <a:spcPts val="0"/>
                        </a:spcAft>
                      </a:pPr>
                      <a:r>
                        <a:rPr lang="en-US" sz="1600" dirty="0">
                          <a:solidFill>
                            <a:schemeClr val="tx1"/>
                          </a:solidFill>
                          <a:effectLst/>
                        </a:rPr>
                        <a:t>Supported Employment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31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33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0676723"/>
                  </a:ext>
                </a:extLst>
              </a:tr>
              <a:tr h="342459">
                <a:tc>
                  <a:txBody>
                    <a:bodyPr/>
                    <a:lstStyle/>
                    <a:p>
                      <a:pPr marL="0" marR="0" algn="just">
                        <a:lnSpc>
                          <a:spcPct val="115000"/>
                        </a:lnSpc>
                        <a:spcBef>
                          <a:spcPts val="0"/>
                        </a:spcBef>
                        <a:spcAft>
                          <a:spcPts val="0"/>
                        </a:spcAft>
                      </a:pPr>
                      <a:r>
                        <a:rPr lang="en-US" sz="1600" dirty="0">
                          <a:solidFill>
                            <a:schemeClr val="tx1"/>
                          </a:solidFill>
                          <a:effectLst/>
                        </a:rPr>
                        <a:t>Internship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607210383"/>
                  </a:ext>
                </a:extLst>
              </a:tr>
              <a:tr h="342459">
                <a:tc>
                  <a:txBody>
                    <a:bodyPr/>
                    <a:lstStyle/>
                    <a:p>
                      <a:pPr marL="0" marR="0" algn="just">
                        <a:lnSpc>
                          <a:spcPct val="115000"/>
                        </a:lnSpc>
                        <a:spcBef>
                          <a:spcPts val="0"/>
                        </a:spcBef>
                        <a:spcAft>
                          <a:spcPts val="0"/>
                        </a:spcAft>
                      </a:pPr>
                      <a:r>
                        <a:rPr lang="en-US" sz="1600" dirty="0">
                          <a:solidFill>
                            <a:schemeClr val="tx1"/>
                          </a:solidFill>
                          <a:effectLst/>
                        </a:rPr>
                        <a:t>Subsidizing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663526835"/>
                  </a:ext>
                </a:extLst>
              </a:tr>
            </a:tbl>
          </a:graphicData>
        </a:graphic>
      </p:graphicFrame>
      <p:sp>
        <p:nvSpPr>
          <p:cNvPr id="5" name="Rectangle 4"/>
          <p:cNvSpPr/>
          <p:nvPr/>
        </p:nvSpPr>
        <p:spPr>
          <a:xfrm>
            <a:off x="266006" y="2413338"/>
            <a:ext cx="11502859" cy="923330"/>
          </a:xfrm>
          <a:prstGeom prst="rect">
            <a:avLst/>
          </a:prstGeom>
        </p:spPr>
        <p:txBody>
          <a:bodyPr wrap="square">
            <a:spAutoFit/>
          </a:bodyPr>
          <a:lstStyle/>
          <a:p>
            <a:r>
              <a:rPr lang="en-US" dirty="0"/>
              <a:t>What has changed since 2014?</a:t>
            </a:r>
          </a:p>
          <a:p>
            <a:r>
              <a:rPr lang="en-US" dirty="0"/>
              <a:t>From December 31, 2019, the state program for 2020 has started, which provides subsidizing the salaries of beneficiaries employed in new or existing vacancies in the amount of 50%, 560 GEL for 4 calendar months.</a:t>
            </a:r>
          </a:p>
        </p:txBody>
      </p:sp>
    </p:spTree>
    <p:extLst>
      <p:ext uri="{BB962C8B-B14F-4D97-AF65-F5344CB8AC3E}">
        <p14:creationId xmlns:p14="http://schemas.microsoft.com/office/powerpoint/2010/main" val="374679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5</a:t>
            </a:fld>
            <a:endParaRPr lang="en-US"/>
          </a:p>
        </p:txBody>
      </p:sp>
      <p:sp>
        <p:nvSpPr>
          <p:cNvPr id="3" name="Rectangle 2"/>
          <p:cNvSpPr/>
          <p:nvPr/>
        </p:nvSpPr>
        <p:spPr>
          <a:xfrm>
            <a:off x="111512" y="1224094"/>
            <a:ext cx="11920654" cy="5663089"/>
          </a:xfrm>
          <a:prstGeom prst="rect">
            <a:avLst/>
          </a:prstGeom>
        </p:spPr>
        <p:txBody>
          <a:bodyPr wrap="square">
            <a:spAutoFit/>
          </a:bodyPr>
          <a:lstStyle/>
          <a:p>
            <a:pPr algn="ctr"/>
            <a:endParaRPr lang="en-US" b="1" dirty="0"/>
          </a:p>
          <a:p>
            <a:pPr algn="ctr"/>
            <a:r>
              <a:rPr lang="en-US" sz="2000" b="1" dirty="0"/>
              <a:t>Challenges of Employment of Persons with Disabilities:</a:t>
            </a:r>
          </a:p>
          <a:p>
            <a:pPr algn="ctr"/>
            <a:endParaRPr lang="ka-GE" b="1" dirty="0"/>
          </a:p>
          <a:p>
            <a:pPr algn="just">
              <a:buFont typeface="Wingdings" panose="05000000000000000000" pitchFamily="2" charset="2"/>
              <a:buChar char="ü"/>
            </a:pPr>
            <a:r>
              <a:rPr lang="en-US" dirty="0"/>
              <a:t>Employment of </a:t>
            </a:r>
            <a:r>
              <a:rPr lang="en-US" dirty="0" err="1"/>
              <a:t>PwD</a:t>
            </a:r>
            <a:r>
              <a:rPr lang="en-US" dirty="0"/>
              <a:t> is unprofitable;</a:t>
            </a:r>
          </a:p>
          <a:p>
            <a:pPr algn="just">
              <a:buFont typeface="Wingdings" panose="05000000000000000000" pitchFamily="2" charset="2"/>
              <a:buChar char="ü"/>
            </a:pPr>
            <a:endParaRPr lang="ka-GE" dirty="0"/>
          </a:p>
          <a:p>
            <a:pPr algn="just">
              <a:buFont typeface="Wingdings" panose="05000000000000000000" pitchFamily="2" charset="2"/>
              <a:buChar char="ü"/>
            </a:pPr>
            <a:r>
              <a:rPr lang="en-US" dirty="0"/>
              <a:t>Minimal wage fails to meet daily needs;</a:t>
            </a:r>
          </a:p>
          <a:p>
            <a:pPr algn="just">
              <a:buFont typeface="Wingdings" panose="05000000000000000000" pitchFamily="2" charset="2"/>
              <a:buChar char="ü"/>
            </a:pPr>
            <a:endParaRPr lang="ka-GE" dirty="0"/>
          </a:p>
          <a:p>
            <a:pPr algn="just">
              <a:buFont typeface="Wingdings" panose="05000000000000000000" pitchFamily="2" charset="2"/>
              <a:buChar char="ü"/>
            </a:pPr>
            <a:r>
              <a:rPr lang="en-US" dirty="0"/>
              <a:t>Disordered infrastructure which doesn’t meet the standards;</a:t>
            </a:r>
          </a:p>
          <a:p>
            <a:pPr algn="just"/>
            <a:endParaRPr lang="ka-GE" dirty="0"/>
          </a:p>
          <a:p>
            <a:pPr algn="just">
              <a:buFont typeface="Wingdings" panose="05000000000000000000" pitchFamily="2" charset="2"/>
              <a:buChar char="ü"/>
            </a:pPr>
            <a:r>
              <a:rPr lang="en-US" dirty="0"/>
              <a:t>The Civil Service Bureau does not have vacancies for people with disabilities, moreover, several employees were fired without receiving a salary;</a:t>
            </a:r>
          </a:p>
          <a:p>
            <a:pPr algn="just">
              <a:buFont typeface="Wingdings" panose="05000000000000000000" pitchFamily="2" charset="2"/>
              <a:buChar char="ü"/>
            </a:pPr>
            <a:endParaRPr lang="ka-GE" dirty="0"/>
          </a:p>
          <a:p>
            <a:pPr algn="just">
              <a:buFont typeface="Wingdings" panose="05000000000000000000" pitchFamily="2" charset="2"/>
              <a:buChar char="ü"/>
            </a:pPr>
            <a:r>
              <a:rPr lang="en-US" dirty="0"/>
              <a:t>State programs for employment and equality of persons with disabilities are created without involvement of </a:t>
            </a:r>
            <a:r>
              <a:rPr lang="en-US" dirty="0" err="1"/>
              <a:t>PwD</a:t>
            </a:r>
            <a:r>
              <a:rPr lang="en-US" dirty="0"/>
              <a:t>, experts and non-governmental organizations working on problems of persons with disabilities;  </a:t>
            </a:r>
          </a:p>
          <a:p>
            <a:pPr algn="just"/>
            <a:endParaRPr lang="en-US" dirty="0"/>
          </a:p>
          <a:p>
            <a:pPr algn="just">
              <a:buFont typeface="Wingdings" panose="05000000000000000000" pitchFamily="2" charset="2"/>
              <a:buChar char="ü"/>
            </a:pPr>
            <a:r>
              <a:rPr lang="ka-GE" dirty="0"/>
              <a:t> </a:t>
            </a:r>
            <a:r>
              <a:rPr lang="en-US" dirty="0"/>
              <a:t>Most of the municipalities do not have information about the disabled people employed there, </a:t>
            </a:r>
            <a:r>
              <a:rPr lang="en-US" dirty="0" err="1"/>
              <a:t>PwD</a:t>
            </a:r>
            <a:r>
              <a:rPr lang="en-US" dirty="0"/>
              <a:t> requesting support, or </a:t>
            </a:r>
            <a:r>
              <a:rPr lang="en-US" dirty="0" err="1"/>
              <a:t>PwD</a:t>
            </a:r>
            <a:r>
              <a:rPr lang="en-US" dirty="0"/>
              <a:t> employees in the educational institutions.</a:t>
            </a:r>
          </a:p>
          <a:p>
            <a:pPr algn="just"/>
            <a:endParaRPr lang="en-US" dirty="0"/>
          </a:p>
          <a:p>
            <a:pPr algn="just"/>
            <a:endParaRPr lang="en-US" dirty="0"/>
          </a:p>
          <a:p>
            <a:pPr algn="just"/>
            <a:endParaRPr lang="ka-GE" dirty="0"/>
          </a:p>
        </p:txBody>
      </p:sp>
    </p:spTree>
    <p:extLst>
      <p:ext uri="{BB962C8B-B14F-4D97-AF65-F5344CB8AC3E}">
        <p14:creationId xmlns:p14="http://schemas.microsoft.com/office/powerpoint/2010/main" val="208875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70205"/>
            <a:ext cx="2743200" cy="365125"/>
          </a:xfrm>
        </p:spPr>
        <p:txBody>
          <a:bodyPr/>
          <a:lstStyle/>
          <a:p>
            <a:fld id="{AF0963E5-87CF-4D7F-86D1-309DA990EF33}" type="slidenum">
              <a:rPr lang="en-US" smtClean="0"/>
              <a:t>6</a:t>
            </a:fld>
            <a:endParaRPr lang="en-US"/>
          </a:p>
        </p:txBody>
      </p:sp>
      <p:sp>
        <p:nvSpPr>
          <p:cNvPr id="4" name="Rectangle 3"/>
          <p:cNvSpPr/>
          <p:nvPr/>
        </p:nvSpPr>
        <p:spPr>
          <a:xfrm>
            <a:off x="0" y="1076552"/>
            <a:ext cx="6110869" cy="369332"/>
          </a:xfrm>
          <a:prstGeom prst="rect">
            <a:avLst/>
          </a:prstGeom>
        </p:spPr>
        <p:txBody>
          <a:bodyPr wrap="square">
            <a:spAutoFit/>
          </a:bodyPr>
          <a:lstStyle/>
          <a:p>
            <a:r>
              <a:rPr lang="en-US" i="1" dirty="0">
                <a:ea typeface="Calibri" panose="020F0502020204030204" pitchFamily="34" charset="0"/>
                <a:cs typeface="Times New Roman" panose="02020603050405020304" pitchFamily="18" charset="0"/>
              </a:rPr>
              <a:t>Employment Rates by Municipalities as of November 30,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4881124"/>
              </p:ext>
            </p:extLst>
          </p:nvPr>
        </p:nvGraphicFramePr>
        <p:xfrm>
          <a:off x="78060" y="1959303"/>
          <a:ext cx="6308885" cy="4397047"/>
        </p:xfrm>
        <a:graphic>
          <a:graphicData uri="http://schemas.openxmlformats.org/drawingml/2006/table">
            <a:tbl>
              <a:tblPr firstRow="1" firstCol="1" bandRow="1">
                <a:tableStyleId>{5C22544A-7EE6-4342-B048-85BDC9FD1C3A}</a:tableStyleId>
              </a:tblPr>
              <a:tblGrid>
                <a:gridCol w="1655109">
                  <a:extLst>
                    <a:ext uri="{9D8B030D-6E8A-4147-A177-3AD203B41FA5}">
                      <a16:colId xmlns:a16="http://schemas.microsoft.com/office/drawing/2014/main" val="4050228245"/>
                    </a:ext>
                  </a:extLst>
                </a:gridCol>
                <a:gridCol w="581525">
                  <a:extLst>
                    <a:ext uri="{9D8B030D-6E8A-4147-A177-3AD203B41FA5}">
                      <a16:colId xmlns:a16="http://schemas.microsoft.com/office/drawing/2014/main" val="1834987882"/>
                    </a:ext>
                  </a:extLst>
                </a:gridCol>
                <a:gridCol w="730634">
                  <a:extLst>
                    <a:ext uri="{9D8B030D-6E8A-4147-A177-3AD203B41FA5}">
                      <a16:colId xmlns:a16="http://schemas.microsoft.com/office/drawing/2014/main" val="3873091366"/>
                    </a:ext>
                  </a:extLst>
                </a:gridCol>
                <a:gridCol w="790277">
                  <a:extLst>
                    <a:ext uri="{9D8B030D-6E8A-4147-A177-3AD203B41FA5}">
                      <a16:colId xmlns:a16="http://schemas.microsoft.com/office/drawing/2014/main" val="2073472598"/>
                    </a:ext>
                  </a:extLst>
                </a:gridCol>
                <a:gridCol w="820099">
                  <a:extLst>
                    <a:ext uri="{9D8B030D-6E8A-4147-A177-3AD203B41FA5}">
                      <a16:colId xmlns:a16="http://schemas.microsoft.com/office/drawing/2014/main" val="335248016"/>
                    </a:ext>
                  </a:extLst>
                </a:gridCol>
                <a:gridCol w="878689">
                  <a:extLst>
                    <a:ext uri="{9D8B030D-6E8A-4147-A177-3AD203B41FA5}">
                      <a16:colId xmlns:a16="http://schemas.microsoft.com/office/drawing/2014/main" val="540252713"/>
                    </a:ext>
                  </a:extLst>
                </a:gridCol>
                <a:gridCol w="852552">
                  <a:extLst>
                    <a:ext uri="{9D8B030D-6E8A-4147-A177-3AD203B41FA5}">
                      <a16:colId xmlns:a16="http://schemas.microsoft.com/office/drawing/2014/main" val="1260340309"/>
                    </a:ext>
                  </a:extLst>
                </a:gridCol>
              </a:tblGrid>
              <a:tr h="625028">
                <a:tc>
                  <a:txBody>
                    <a:bodyPr/>
                    <a:lstStyle/>
                    <a:p>
                      <a:pPr marL="0" marR="0" algn="just">
                        <a:lnSpc>
                          <a:spcPct val="115000"/>
                        </a:lnSpc>
                        <a:spcBef>
                          <a:spcPts val="0"/>
                        </a:spcBef>
                        <a:spcAft>
                          <a:spcPts val="0"/>
                        </a:spcAft>
                      </a:pPr>
                      <a:r>
                        <a:rPr lang="en-US" sz="1600" dirty="0">
                          <a:solidFill>
                            <a:schemeClr val="tx1"/>
                          </a:solidFill>
                          <a:effectLst/>
                        </a:rPr>
                        <a:t> Municipality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a:solidFill>
                            <a:schemeClr val="tx1"/>
                          </a:solidFill>
                          <a:effectLst/>
                        </a:rPr>
                        <a:t> Gori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err="1">
                          <a:solidFill>
                            <a:schemeClr val="tx1"/>
                          </a:solidFill>
                          <a:effectLst/>
                        </a:rPr>
                        <a:t>Khashuri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err="1">
                          <a:solidFill>
                            <a:schemeClr val="tx1"/>
                          </a:solidFill>
                          <a:effectLst/>
                        </a:rPr>
                        <a:t>Mtskheta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err="1">
                          <a:solidFill>
                            <a:schemeClr val="tx1"/>
                          </a:solidFill>
                          <a:effectLst/>
                        </a:rPr>
                        <a:t>Dusheti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err="1">
                          <a:solidFill>
                            <a:schemeClr val="tx1"/>
                          </a:solidFill>
                          <a:effectLst/>
                        </a:rPr>
                        <a:t>Akhaltsikhe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just">
                        <a:lnSpc>
                          <a:spcPct val="115000"/>
                        </a:lnSpc>
                        <a:spcBef>
                          <a:spcPts val="0"/>
                        </a:spcBef>
                        <a:spcAft>
                          <a:spcPts val="0"/>
                        </a:spcAft>
                      </a:pPr>
                      <a:r>
                        <a:rPr lang="en-US" sz="1600" dirty="0" err="1">
                          <a:solidFill>
                            <a:schemeClr val="tx1"/>
                          </a:solidFill>
                          <a:effectLst/>
                        </a:rPr>
                        <a:t>Borjomi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555724661"/>
                  </a:ext>
                </a:extLst>
              </a:tr>
              <a:tr h="1612809">
                <a:tc>
                  <a:txBody>
                    <a:bodyPr/>
                    <a:lstStyle/>
                    <a:p>
                      <a:pPr marL="0" marR="0" algn="l">
                        <a:lnSpc>
                          <a:spcPct val="115000"/>
                        </a:lnSpc>
                        <a:spcBef>
                          <a:spcPts val="0"/>
                        </a:spcBef>
                        <a:spcAft>
                          <a:spcPts val="0"/>
                        </a:spcAft>
                      </a:pPr>
                      <a:r>
                        <a:rPr lang="en-US" sz="1600" dirty="0">
                          <a:solidFill>
                            <a:schemeClr val="tx1"/>
                          </a:solidFill>
                          <a:effectLst/>
                        </a:rPr>
                        <a:t>Number of Employees</a:t>
                      </a:r>
                      <a:r>
                        <a:rPr lang="ka-GE" sz="1600" dirty="0">
                          <a:solidFill>
                            <a:schemeClr val="tx1"/>
                          </a:solidFill>
                          <a:effectLst/>
                        </a:rPr>
                        <a:t> </a:t>
                      </a:r>
                      <a:r>
                        <a:rPr lang="en-US" sz="1600" dirty="0">
                          <a:solidFill>
                            <a:schemeClr val="tx1"/>
                          </a:solidFill>
                          <a:effectLst/>
                        </a:rPr>
                        <a:t>by Municipalities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information</a:t>
                      </a:r>
                    </a:p>
                    <a:p>
                      <a:pPr marL="0" marR="0" algn="ctr">
                        <a:lnSpc>
                          <a:spcPct val="115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rPr>
                        <a:t>information</a:t>
                      </a:r>
                    </a:p>
                    <a:p>
                      <a:pPr marL="0" marR="0" algn="ctr">
                        <a:lnSpc>
                          <a:spcPct val="115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76127606"/>
                  </a:ext>
                </a:extLst>
              </a:tr>
              <a:tr h="2159210">
                <a:tc>
                  <a:txBody>
                    <a:bodyPr/>
                    <a:lstStyle/>
                    <a:p>
                      <a:pPr marL="0" marR="0" algn="l">
                        <a:lnSpc>
                          <a:spcPct val="115000"/>
                        </a:lnSpc>
                        <a:spcBef>
                          <a:spcPts val="0"/>
                        </a:spcBef>
                        <a:spcAft>
                          <a:spcPts val="0"/>
                        </a:spcAft>
                      </a:pPr>
                      <a:r>
                        <a:rPr lang="en-US" sz="1600" dirty="0">
                          <a:solidFill>
                            <a:schemeClr val="tx1"/>
                          </a:solidFill>
                          <a:effectLst/>
                        </a:rPr>
                        <a:t>Number of Employees</a:t>
                      </a:r>
                      <a:r>
                        <a:rPr lang="ka-GE" sz="1600" dirty="0">
                          <a:solidFill>
                            <a:schemeClr val="tx1"/>
                          </a:solidFill>
                          <a:effectLst/>
                        </a:rPr>
                        <a:t> </a:t>
                      </a:r>
                      <a:r>
                        <a:rPr lang="en-US" sz="1600" dirty="0">
                          <a:solidFill>
                            <a:schemeClr val="tx1"/>
                          </a:solidFill>
                          <a:effectLst/>
                        </a:rPr>
                        <a:t>in the Education Institutions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rPr>
                        <a:t>information</a:t>
                      </a:r>
                    </a:p>
                    <a:p>
                      <a:pPr marL="0" marR="0" algn="ctr">
                        <a:lnSpc>
                          <a:spcPct val="115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rPr>
                        <a:t>information</a:t>
                      </a:r>
                    </a:p>
                    <a:p>
                      <a:pPr marL="0" marR="0" algn="ctr">
                        <a:lnSpc>
                          <a:spcPct val="115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626353365"/>
                  </a:ext>
                </a:extLst>
              </a:tr>
            </a:tbl>
          </a:graphicData>
        </a:graphic>
      </p:graphicFrame>
      <p:sp>
        <p:nvSpPr>
          <p:cNvPr id="8" name="Rectangle 7"/>
          <p:cNvSpPr/>
          <p:nvPr/>
        </p:nvSpPr>
        <p:spPr>
          <a:xfrm>
            <a:off x="6456215" y="1184564"/>
            <a:ext cx="5735785" cy="646331"/>
          </a:xfrm>
          <a:prstGeom prst="rect">
            <a:avLst/>
          </a:prstGeom>
        </p:spPr>
        <p:txBody>
          <a:bodyPr wrap="square">
            <a:spAutoFit/>
          </a:bodyPr>
          <a:lstStyle/>
          <a:p>
            <a:r>
              <a:rPr lang="en-US" i="1" dirty="0">
                <a:ea typeface="Calibri" panose="020F0502020204030204" pitchFamily="34" charset="0"/>
                <a:cs typeface="Times New Roman" panose="02020603050405020304" pitchFamily="18" charset="0"/>
              </a:rPr>
              <a:t>Statistics of Recipients of State Aid by Regions and Municipalities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31119058"/>
              </p:ext>
            </p:extLst>
          </p:nvPr>
        </p:nvGraphicFramePr>
        <p:xfrm>
          <a:off x="6511634" y="1974861"/>
          <a:ext cx="5680365" cy="4381486"/>
        </p:xfrm>
        <a:graphic>
          <a:graphicData uri="http://schemas.openxmlformats.org/drawingml/2006/table">
            <a:tbl>
              <a:tblPr firstRow="1" firstCol="1" bandRow="1">
                <a:tableStyleId>{5C22544A-7EE6-4342-B048-85BDC9FD1C3A}</a:tableStyleId>
              </a:tblPr>
              <a:tblGrid>
                <a:gridCol w="2236302">
                  <a:extLst>
                    <a:ext uri="{9D8B030D-6E8A-4147-A177-3AD203B41FA5}">
                      <a16:colId xmlns:a16="http://schemas.microsoft.com/office/drawing/2014/main" val="728107304"/>
                    </a:ext>
                  </a:extLst>
                </a:gridCol>
                <a:gridCol w="1119670">
                  <a:extLst>
                    <a:ext uri="{9D8B030D-6E8A-4147-A177-3AD203B41FA5}">
                      <a16:colId xmlns:a16="http://schemas.microsoft.com/office/drawing/2014/main" val="351428943"/>
                    </a:ext>
                  </a:extLst>
                </a:gridCol>
                <a:gridCol w="1119062">
                  <a:extLst>
                    <a:ext uri="{9D8B030D-6E8A-4147-A177-3AD203B41FA5}">
                      <a16:colId xmlns:a16="http://schemas.microsoft.com/office/drawing/2014/main" val="875499732"/>
                    </a:ext>
                  </a:extLst>
                </a:gridCol>
                <a:gridCol w="1205331">
                  <a:extLst>
                    <a:ext uri="{9D8B030D-6E8A-4147-A177-3AD203B41FA5}">
                      <a16:colId xmlns:a16="http://schemas.microsoft.com/office/drawing/2014/main" val="2095103208"/>
                    </a:ext>
                  </a:extLst>
                </a:gridCol>
              </a:tblGrid>
              <a:tr h="520694">
                <a:tc>
                  <a:txBody>
                    <a:bodyPr/>
                    <a:lstStyle/>
                    <a:p>
                      <a:pPr marL="0" marR="0" algn="just">
                        <a:lnSpc>
                          <a:spcPct val="115000"/>
                        </a:lnSpc>
                        <a:spcBef>
                          <a:spcPts val="0"/>
                        </a:spcBef>
                        <a:spcAft>
                          <a:spcPts val="0"/>
                        </a:spcAft>
                      </a:pPr>
                      <a:r>
                        <a:rPr lang="en-US" sz="1600" dirty="0">
                          <a:solidFill>
                            <a:schemeClr val="tx1"/>
                          </a:solidFill>
                          <a:effectLst/>
                        </a:rPr>
                        <a:t> Region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 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just">
                        <a:lnSpc>
                          <a:spcPct val="115000"/>
                        </a:lnSpc>
                        <a:spcBef>
                          <a:spcPts val="0"/>
                        </a:spcBef>
                        <a:spcAft>
                          <a:spcPts val="0"/>
                        </a:spcAft>
                      </a:pPr>
                      <a:r>
                        <a:rPr lang="en-US" sz="1600" dirty="0">
                          <a:solidFill>
                            <a:schemeClr val="tx1"/>
                          </a:solidFill>
                          <a:effectLst/>
                        </a:rPr>
                        <a:t> </a:t>
                      </a:r>
                      <a:r>
                        <a:rPr lang="ka-GE" sz="1600" baseline="0" dirty="0">
                          <a:solidFill>
                            <a:schemeClr val="tx1"/>
                          </a:solidFill>
                          <a:effectLst/>
                        </a:rPr>
                        <a:t> </a:t>
                      </a:r>
                      <a:r>
                        <a:rPr lang="en-US" sz="1600" baseline="0" dirty="0">
                          <a:solidFill>
                            <a:schemeClr val="tx1"/>
                          </a:solidFill>
                          <a:effectLst/>
                        </a:rPr>
                        <a:t>Male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Female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3837749284"/>
                  </a:ext>
                </a:extLst>
              </a:tr>
              <a:tr h="371122">
                <a:tc>
                  <a:txBody>
                    <a:bodyPr/>
                    <a:lstStyle/>
                    <a:p>
                      <a:pPr marL="0" marR="0" algn="just">
                        <a:lnSpc>
                          <a:spcPct val="115000"/>
                        </a:lnSpc>
                        <a:spcBef>
                          <a:spcPts val="0"/>
                        </a:spcBef>
                        <a:spcAft>
                          <a:spcPts val="0"/>
                        </a:spcAft>
                      </a:pPr>
                      <a:r>
                        <a:rPr lang="en-US" sz="1600" dirty="0" err="1">
                          <a:solidFill>
                            <a:schemeClr val="tx1"/>
                          </a:solidFill>
                          <a:effectLst/>
                        </a:rPr>
                        <a:t>Shida</a:t>
                      </a:r>
                      <a:r>
                        <a:rPr lang="en-US" sz="1600" dirty="0">
                          <a:solidFill>
                            <a:schemeClr val="tx1"/>
                          </a:solidFill>
                          <a:effectLst/>
                        </a:rPr>
                        <a:t> </a:t>
                      </a:r>
                      <a:r>
                        <a:rPr lang="en-US" sz="1600" dirty="0" err="1">
                          <a:solidFill>
                            <a:schemeClr val="tx1"/>
                          </a:solidFill>
                          <a:effectLst/>
                        </a:rPr>
                        <a:t>Kartli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9 594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6 024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3 570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966477313"/>
                  </a:ext>
                </a:extLst>
              </a:tr>
              <a:tr h="371122">
                <a:tc>
                  <a:txBody>
                    <a:bodyPr/>
                    <a:lstStyle/>
                    <a:p>
                      <a:pPr marL="0" marR="0" algn="just">
                        <a:lnSpc>
                          <a:spcPct val="115000"/>
                        </a:lnSpc>
                        <a:spcBef>
                          <a:spcPts val="0"/>
                        </a:spcBef>
                        <a:spcAft>
                          <a:spcPts val="0"/>
                        </a:spcAft>
                      </a:pPr>
                      <a:r>
                        <a:rPr lang="en-US" sz="1600" dirty="0" err="1">
                          <a:solidFill>
                            <a:schemeClr val="tx1"/>
                          </a:solidFill>
                          <a:effectLst/>
                        </a:rPr>
                        <a:t>Mtskheta-Mtianeti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2 915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1 853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1 062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060599347"/>
                  </a:ext>
                </a:extLst>
              </a:tr>
              <a:tr h="371122">
                <a:tc>
                  <a:txBody>
                    <a:bodyPr/>
                    <a:lstStyle/>
                    <a:p>
                      <a:pPr marL="0" marR="0" algn="just">
                        <a:lnSpc>
                          <a:spcPct val="115000"/>
                        </a:lnSpc>
                        <a:spcBef>
                          <a:spcPts val="0"/>
                        </a:spcBef>
                        <a:spcAft>
                          <a:spcPts val="0"/>
                        </a:spcAft>
                      </a:pPr>
                      <a:r>
                        <a:rPr lang="en-US" sz="1600" dirty="0" err="1">
                          <a:solidFill>
                            <a:schemeClr val="tx1"/>
                          </a:solidFill>
                          <a:effectLst/>
                        </a:rPr>
                        <a:t>Samtskhe-Javakheti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4 781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3 002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1 779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663750186"/>
                  </a:ext>
                </a:extLst>
              </a:tr>
              <a:tr h="520694">
                <a:tc>
                  <a:txBody>
                    <a:bodyPr/>
                    <a:lstStyle/>
                    <a:p>
                      <a:pPr marL="0" marR="0" algn="just">
                        <a:lnSpc>
                          <a:spcPct val="115000"/>
                        </a:lnSpc>
                        <a:spcBef>
                          <a:spcPts val="0"/>
                        </a:spcBef>
                        <a:spcAft>
                          <a:spcPts val="0"/>
                        </a:spcAft>
                      </a:pPr>
                      <a:r>
                        <a:rPr lang="en-US" sz="1600" dirty="0">
                          <a:solidFill>
                            <a:schemeClr val="tx1"/>
                          </a:solidFill>
                          <a:effectLst/>
                        </a:rPr>
                        <a:t>Municipality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Total</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solidFill>
                      <a:schemeClr val="accent3">
                        <a:lumMod val="60000"/>
                        <a:lumOff val="40000"/>
                      </a:schemeClr>
                    </a:solidFill>
                  </a:tcPr>
                </a:tc>
                <a:extLst>
                  <a:ext uri="{0D108BD9-81ED-4DB2-BD59-A6C34878D82A}">
                    <a16:rowId xmlns:a16="http://schemas.microsoft.com/office/drawing/2014/main" val="3992435524"/>
                  </a:ext>
                </a:extLst>
              </a:tr>
              <a:tr h="371122">
                <a:tc>
                  <a:txBody>
                    <a:bodyPr/>
                    <a:lstStyle/>
                    <a:p>
                      <a:pPr marL="0" marR="0" algn="just">
                        <a:lnSpc>
                          <a:spcPct val="115000"/>
                        </a:lnSpc>
                        <a:spcBef>
                          <a:spcPts val="0"/>
                        </a:spcBef>
                        <a:spcAft>
                          <a:spcPts val="0"/>
                        </a:spcAft>
                      </a:pPr>
                      <a:r>
                        <a:rPr lang="en-US" sz="1600" dirty="0">
                          <a:solidFill>
                            <a:schemeClr val="tx1"/>
                          </a:solidFill>
                          <a:effectLst/>
                        </a:rPr>
                        <a:t>Gori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4 379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2 777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1 602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964111806"/>
                  </a:ext>
                </a:extLst>
              </a:tr>
              <a:tr h="371122">
                <a:tc>
                  <a:txBody>
                    <a:bodyPr/>
                    <a:lstStyle/>
                    <a:p>
                      <a:pPr marL="0" marR="0" algn="just">
                        <a:lnSpc>
                          <a:spcPct val="115000"/>
                        </a:lnSpc>
                        <a:spcBef>
                          <a:spcPts val="0"/>
                        </a:spcBef>
                        <a:spcAft>
                          <a:spcPts val="0"/>
                        </a:spcAft>
                      </a:pPr>
                      <a:r>
                        <a:rPr lang="en-US" sz="1600" dirty="0" err="1">
                          <a:solidFill>
                            <a:schemeClr val="tx1"/>
                          </a:solidFill>
                          <a:effectLst/>
                        </a:rPr>
                        <a:t>Khashuri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2 363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1 413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950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860429966"/>
                  </a:ext>
                </a:extLst>
              </a:tr>
              <a:tr h="371122">
                <a:tc>
                  <a:txBody>
                    <a:bodyPr/>
                    <a:lstStyle/>
                    <a:p>
                      <a:pPr marL="0" marR="0" algn="just">
                        <a:lnSpc>
                          <a:spcPct val="115000"/>
                        </a:lnSpc>
                        <a:spcBef>
                          <a:spcPts val="0"/>
                        </a:spcBef>
                        <a:spcAft>
                          <a:spcPts val="0"/>
                        </a:spcAft>
                      </a:pPr>
                      <a:r>
                        <a:rPr lang="en-US" sz="1600" dirty="0" err="1">
                          <a:solidFill>
                            <a:schemeClr val="tx1"/>
                          </a:solidFill>
                          <a:effectLst/>
                        </a:rPr>
                        <a:t>Mtskheta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1 442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907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535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99274161"/>
                  </a:ext>
                </a:extLst>
              </a:tr>
              <a:tr h="371122">
                <a:tc>
                  <a:txBody>
                    <a:bodyPr/>
                    <a:lstStyle/>
                    <a:p>
                      <a:pPr marL="0" marR="0" algn="just">
                        <a:lnSpc>
                          <a:spcPct val="115000"/>
                        </a:lnSpc>
                        <a:spcBef>
                          <a:spcPts val="0"/>
                        </a:spcBef>
                        <a:spcAft>
                          <a:spcPts val="0"/>
                        </a:spcAft>
                      </a:pPr>
                      <a:r>
                        <a:rPr lang="en-US" sz="1600" dirty="0" err="1">
                          <a:solidFill>
                            <a:schemeClr val="tx1"/>
                          </a:solidFill>
                          <a:effectLst/>
                        </a:rPr>
                        <a:t>Dusheti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818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527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291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323282021"/>
                  </a:ext>
                </a:extLst>
              </a:tr>
              <a:tr h="371122">
                <a:tc>
                  <a:txBody>
                    <a:bodyPr/>
                    <a:lstStyle/>
                    <a:p>
                      <a:pPr marL="0" marR="0" algn="just">
                        <a:lnSpc>
                          <a:spcPct val="115000"/>
                        </a:lnSpc>
                        <a:spcBef>
                          <a:spcPts val="0"/>
                        </a:spcBef>
                        <a:spcAft>
                          <a:spcPts val="0"/>
                        </a:spcAft>
                      </a:pPr>
                      <a:r>
                        <a:rPr lang="en-US" sz="1600" dirty="0" err="1">
                          <a:solidFill>
                            <a:schemeClr val="tx1"/>
                          </a:solidFill>
                          <a:effectLst/>
                        </a:rPr>
                        <a:t>Akhaltsikhe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1 193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724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496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3925277684"/>
                  </a:ext>
                </a:extLst>
              </a:tr>
              <a:tr h="371122">
                <a:tc>
                  <a:txBody>
                    <a:bodyPr/>
                    <a:lstStyle/>
                    <a:p>
                      <a:pPr marL="0" marR="0" algn="just">
                        <a:lnSpc>
                          <a:spcPct val="115000"/>
                        </a:lnSpc>
                        <a:spcBef>
                          <a:spcPts val="0"/>
                        </a:spcBef>
                        <a:spcAft>
                          <a:spcPts val="0"/>
                        </a:spcAft>
                      </a:pPr>
                      <a:r>
                        <a:rPr lang="en-US" sz="1600" dirty="0" err="1">
                          <a:solidFill>
                            <a:schemeClr val="tx1"/>
                          </a:solidFill>
                          <a:effectLst/>
                        </a:rPr>
                        <a:t>Borjomi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a:solidFill>
                            <a:schemeClr val="tx1"/>
                          </a:solidFill>
                          <a:effectLst/>
                        </a:rPr>
                        <a:t>1 003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685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ka-GE" sz="1600" dirty="0">
                          <a:solidFill>
                            <a:schemeClr val="tx1"/>
                          </a:solidFill>
                          <a:effectLst/>
                        </a:rPr>
                        <a:t>328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480322210"/>
                  </a:ext>
                </a:extLst>
              </a:tr>
            </a:tbl>
          </a:graphicData>
        </a:graphic>
      </p:graphicFrame>
    </p:spTree>
    <p:extLst>
      <p:ext uri="{BB962C8B-B14F-4D97-AF65-F5344CB8AC3E}">
        <p14:creationId xmlns:p14="http://schemas.microsoft.com/office/powerpoint/2010/main" val="68303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7</a:t>
            </a:fld>
            <a:endParaRPr lang="en-US"/>
          </a:p>
        </p:txBody>
      </p:sp>
      <p:sp>
        <p:nvSpPr>
          <p:cNvPr id="3" name="Rectangle 2"/>
          <p:cNvSpPr/>
          <p:nvPr/>
        </p:nvSpPr>
        <p:spPr>
          <a:xfrm>
            <a:off x="-1" y="884735"/>
            <a:ext cx="11618259" cy="1292662"/>
          </a:xfrm>
          <a:prstGeom prst="rect">
            <a:avLst/>
          </a:prstGeom>
        </p:spPr>
        <p:txBody>
          <a:bodyPr wrap="square">
            <a:spAutoFit/>
          </a:bodyPr>
          <a:lstStyle/>
          <a:p>
            <a:pPr algn="ctr"/>
            <a:br>
              <a:rPr lang="ka-GE" dirty="0"/>
            </a:br>
            <a:r>
              <a:rPr lang="en-US" sz="2400" dirty="0"/>
              <a:t>Education </a:t>
            </a:r>
          </a:p>
          <a:p>
            <a:pPr algn="ctr"/>
            <a:r>
              <a:rPr lang="en-US" dirty="0"/>
              <a:t>On February 21, 2018, Order # 16/N approved the rules for the introduction, development and monitoring of inclusive education and the mechanism for identification of students with special educational needs.</a:t>
            </a:r>
          </a:p>
        </p:txBody>
      </p:sp>
      <p:graphicFrame>
        <p:nvGraphicFramePr>
          <p:cNvPr id="5" name="Table 4"/>
          <p:cNvGraphicFramePr>
            <a:graphicFrameLocks noGrp="1"/>
          </p:cNvGraphicFramePr>
          <p:nvPr>
            <p:extLst>
              <p:ext uri="{D42A27DB-BD31-4B8C-83A1-F6EECF244321}">
                <p14:modId xmlns:p14="http://schemas.microsoft.com/office/powerpoint/2010/main" val="3842186672"/>
              </p:ext>
            </p:extLst>
          </p:nvPr>
        </p:nvGraphicFramePr>
        <p:xfrm>
          <a:off x="270163" y="2352910"/>
          <a:ext cx="4837096" cy="4505090"/>
        </p:xfrm>
        <a:graphic>
          <a:graphicData uri="http://schemas.openxmlformats.org/drawingml/2006/table">
            <a:tbl>
              <a:tblPr firstRow="1" firstCol="1" bandRow="1">
                <a:tableStyleId>{5C22544A-7EE6-4342-B048-85BDC9FD1C3A}</a:tableStyleId>
              </a:tblPr>
              <a:tblGrid>
                <a:gridCol w="2879054">
                  <a:extLst>
                    <a:ext uri="{9D8B030D-6E8A-4147-A177-3AD203B41FA5}">
                      <a16:colId xmlns:a16="http://schemas.microsoft.com/office/drawing/2014/main" val="1744344940"/>
                    </a:ext>
                  </a:extLst>
                </a:gridCol>
                <a:gridCol w="1958042">
                  <a:extLst>
                    <a:ext uri="{9D8B030D-6E8A-4147-A177-3AD203B41FA5}">
                      <a16:colId xmlns:a16="http://schemas.microsoft.com/office/drawing/2014/main" val="3130778164"/>
                    </a:ext>
                  </a:extLst>
                </a:gridCol>
              </a:tblGrid>
              <a:tr h="563137">
                <a:tc>
                  <a:txBody>
                    <a:bodyPr/>
                    <a:lstStyle/>
                    <a:p>
                      <a:pPr marL="0" marR="0" algn="ctr">
                        <a:lnSpc>
                          <a:spcPct val="115000"/>
                        </a:lnSpc>
                        <a:spcBef>
                          <a:spcPts val="0"/>
                        </a:spcBef>
                        <a:spcAft>
                          <a:spcPts val="0"/>
                        </a:spcAft>
                      </a:pPr>
                      <a:r>
                        <a:rPr lang="en-US" sz="1600" dirty="0">
                          <a:solidFill>
                            <a:schemeClr val="tx1"/>
                          </a:solidFill>
                          <a:effectLst/>
                          <a:latin typeface="+mn-lt"/>
                          <a:ea typeface="+mn-ea"/>
                          <a:cs typeface="+mn-cs"/>
                        </a:rPr>
                        <a:t>Region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solidFill>
                            <a:schemeClr val="tx1"/>
                          </a:solidFill>
                          <a:effectLst/>
                        </a:rPr>
                        <a:t>SEN/</a:t>
                      </a:r>
                      <a:r>
                        <a:rPr lang="en-US" sz="1600" dirty="0" err="1">
                          <a:solidFill>
                            <a:schemeClr val="tx1"/>
                          </a:solidFill>
                          <a:effectLst/>
                        </a:rPr>
                        <a:t>PwD</a:t>
                      </a:r>
                      <a:r>
                        <a:rPr lang="en-US" sz="1600" dirty="0">
                          <a:solidFill>
                            <a:schemeClr val="tx1"/>
                          </a:solidFill>
                          <a:effectLst/>
                        </a:rPr>
                        <a:t> secondary</a:t>
                      </a:r>
                      <a:r>
                        <a:rPr lang="en-US" sz="1600" baseline="0" dirty="0">
                          <a:solidFill>
                            <a:schemeClr val="tx1"/>
                          </a:solidFill>
                          <a:effectLst/>
                        </a:rPr>
                        <a:t> school </a:t>
                      </a:r>
                      <a:r>
                        <a:rPr lang="en-US" sz="1600" dirty="0">
                          <a:solidFill>
                            <a:schemeClr val="tx1"/>
                          </a:solidFill>
                          <a:effectLst/>
                        </a:rPr>
                        <a:t>students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3422047955"/>
                  </a:ext>
                </a:extLst>
              </a:tr>
              <a:tr h="281568">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Abkhazia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49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863073780"/>
                  </a:ext>
                </a:extLst>
              </a:tr>
              <a:tr h="281568">
                <a:tc>
                  <a:txBody>
                    <a:bodyPr/>
                    <a:lstStyle/>
                    <a:p>
                      <a:pPr marL="0" marR="0">
                        <a:lnSpc>
                          <a:spcPct val="115000"/>
                        </a:lnSpc>
                        <a:spcBef>
                          <a:spcPts val="0"/>
                        </a:spcBef>
                        <a:spcAft>
                          <a:spcPts val="0"/>
                        </a:spcAft>
                      </a:pPr>
                      <a:r>
                        <a:rPr lang="en-US" sz="1600" dirty="0">
                          <a:solidFill>
                            <a:schemeClr val="tx1"/>
                          </a:solidFill>
                          <a:effectLst/>
                        </a:rPr>
                        <a:t>Adjara</a:t>
                      </a: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998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766310231"/>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Guria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solidFill>
                            <a:schemeClr val="tx1"/>
                          </a:solidFill>
                          <a:effectLst/>
                        </a:rPr>
                        <a:t>429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1856163824"/>
                  </a:ext>
                </a:extLst>
              </a:tr>
              <a:tr h="281568">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Tbilisi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3 685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1378555419"/>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Imereti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1 388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1699869786"/>
                  </a:ext>
                </a:extLst>
              </a:tr>
              <a:tr h="281568">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Kakheti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1 006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521071000"/>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Mtskheta-Mtianeti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263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262904681"/>
                  </a:ext>
                </a:extLst>
              </a:tr>
              <a:tr h="563137">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Racha-Lechkhumi</a:t>
                      </a:r>
                      <a:r>
                        <a:rPr lang="en-US" sz="1600" baseline="0" dirty="0">
                          <a:solidFill>
                            <a:schemeClr val="tx1"/>
                          </a:solidFill>
                          <a:effectLst/>
                          <a:latin typeface="+mn-lt"/>
                          <a:ea typeface="+mn-ea"/>
                          <a:cs typeface="+mn-cs"/>
                        </a:rPr>
                        <a:t> and </a:t>
                      </a:r>
                      <a:r>
                        <a:rPr lang="en-US" sz="1600" baseline="0" dirty="0" err="1">
                          <a:solidFill>
                            <a:schemeClr val="tx1"/>
                          </a:solidFill>
                          <a:effectLst/>
                          <a:latin typeface="+mn-lt"/>
                          <a:ea typeface="+mn-ea"/>
                          <a:cs typeface="+mn-cs"/>
                        </a:rPr>
                        <a:t>Kvemo</a:t>
                      </a:r>
                      <a:r>
                        <a:rPr lang="en-US" sz="1600" baseline="0" dirty="0">
                          <a:solidFill>
                            <a:schemeClr val="tx1"/>
                          </a:solidFill>
                          <a:effectLst/>
                          <a:latin typeface="+mn-lt"/>
                          <a:ea typeface="+mn-ea"/>
                          <a:cs typeface="+mn-cs"/>
                        </a:rPr>
                        <a:t> </a:t>
                      </a:r>
                      <a:r>
                        <a:rPr lang="en-US" sz="1600" baseline="0" dirty="0" err="1">
                          <a:solidFill>
                            <a:schemeClr val="tx1"/>
                          </a:solidFill>
                          <a:effectLst/>
                          <a:latin typeface="+mn-lt"/>
                          <a:ea typeface="+mn-ea"/>
                          <a:cs typeface="+mn-cs"/>
                        </a:rPr>
                        <a:t>Svaneti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63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3960565798"/>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Samegrelo-Zemo</a:t>
                      </a:r>
                      <a:r>
                        <a:rPr lang="en-US" sz="1600" dirty="0">
                          <a:solidFill>
                            <a:schemeClr val="tx1"/>
                          </a:solidFill>
                          <a:effectLst/>
                          <a:latin typeface="+mn-lt"/>
                          <a:ea typeface="+mn-ea"/>
                          <a:cs typeface="+mn-cs"/>
                        </a:rPr>
                        <a:t> </a:t>
                      </a:r>
                      <a:r>
                        <a:rPr lang="en-US" sz="1600" dirty="0" err="1">
                          <a:solidFill>
                            <a:schemeClr val="tx1"/>
                          </a:solidFill>
                          <a:effectLst/>
                          <a:latin typeface="+mn-lt"/>
                          <a:ea typeface="+mn-ea"/>
                          <a:cs typeface="+mn-cs"/>
                        </a:rPr>
                        <a:t>Svaneti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752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3478662279"/>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Samtskhe-Javakheti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283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3044556146"/>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Kvemo</a:t>
                      </a:r>
                      <a:r>
                        <a:rPr lang="en-US" sz="1600" baseline="0" dirty="0">
                          <a:solidFill>
                            <a:schemeClr val="tx1"/>
                          </a:solidFill>
                          <a:effectLst/>
                          <a:latin typeface="+mn-lt"/>
                          <a:ea typeface="+mn-ea"/>
                          <a:cs typeface="+mn-cs"/>
                        </a:rPr>
                        <a:t> </a:t>
                      </a:r>
                      <a:r>
                        <a:rPr lang="en-US" sz="1600" baseline="0" dirty="0" err="1">
                          <a:solidFill>
                            <a:schemeClr val="tx1"/>
                          </a:solidFill>
                          <a:effectLst/>
                          <a:latin typeface="+mn-lt"/>
                          <a:ea typeface="+mn-ea"/>
                          <a:cs typeface="+mn-cs"/>
                        </a:rPr>
                        <a:t>Kartli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1 040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3289795669"/>
                  </a:ext>
                </a:extLst>
              </a:tr>
              <a:tr h="281568">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Shida</a:t>
                      </a:r>
                      <a:r>
                        <a:rPr lang="en-US" sz="1600" baseline="0" dirty="0">
                          <a:solidFill>
                            <a:schemeClr val="tx1"/>
                          </a:solidFill>
                          <a:effectLst/>
                          <a:latin typeface="+mn-lt"/>
                          <a:ea typeface="+mn-ea"/>
                          <a:cs typeface="+mn-cs"/>
                        </a:rPr>
                        <a:t> </a:t>
                      </a:r>
                      <a:r>
                        <a:rPr lang="en-US" sz="1600" baseline="0" dirty="0" err="1">
                          <a:solidFill>
                            <a:schemeClr val="tx1"/>
                          </a:solidFill>
                          <a:effectLst/>
                          <a:latin typeface="+mn-lt"/>
                          <a:ea typeface="+mn-ea"/>
                          <a:cs typeface="+mn-cs"/>
                        </a:rPr>
                        <a:t>Kartli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a:solidFill>
                            <a:schemeClr val="tx1"/>
                          </a:solidFill>
                          <a:effectLst/>
                        </a:rPr>
                        <a:t>634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1870868156"/>
                  </a:ext>
                </a:extLst>
              </a:tr>
              <a:tr h="281568">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10 590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extLst>
                  <a:ext uri="{0D108BD9-81ED-4DB2-BD59-A6C34878D82A}">
                    <a16:rowId xmlns:a16="http://schemas.microsoft.com/office/drawing/2014/main" val="1612215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354936"/>
              </p:ext>
            </p:extLst>
          </p:nvPr>
        </p:nvGraphicFramePr>
        <p:xfrm>
          <a:off x="6373166" y="2352913"/>
          <a:ext cx="4474868" cy="4505088"/>
        </p:xfrm>
        <a:graphic>
          <a:graphicData uri="http://schemas.openxmlformats.org/drawingml/2006/table">
            <a:tbl>
              <a:tblPr firstRow="1" firstCol="1" bandRow="1">
                <a:tableStyleId>{5C22544A-7EE6-4342-B048-85BDC9FD1C3A}</a:tableStyleId>
              </a:tblPr>
              <a:tblGrid>
                <a:gridCol w="2663680">
                  <a:extLst>
                    <a:ext uri="{9D8B030D-6E8A-4147-A177-3AD203B41FA5}">
                      <a16:colId xmlns:a16="http://schemas.microsoft.com/office/drawing/2014/main" val="1274813220"/>
                    </a:ext>
                  </a:extLst>
                </a:gridCol>
                <a:gridCol w="1811188">
                  <a:extLst>
                    <a:ext uri="{9D8B030D-6E8A-4147-A177-3AD203B41FA5}">
                      <a16:colId xmlns:a16="http://schemas.microsoft.com/office/drawing/2014/main" val="3147630935"/>
                    </a:ext>
                  </a:extLst>
                </a:gridCol>
              </a:tblGrid>
              <a:tr h="582304">
                <a:tc>
                  <a:txBody>
                    <a:bodyPr/>
                    <a:lstStyle/>
                    <a:p>
                      <a:pPr marL="0" marR="0" algn="ctr">
                        <a:lnSpc>
                          <a:spcPct val="115000"/>
                        </a:lnSpc>
                        <a:spcBef>
                          <a:spcPts val="0"/>
                        </a:spcBef>
                        <a:spcAft>
                          <a:spcPts val="0"/>
                        </a:spcAft>
                      </a:pPr>
                      <a:r>
                        <a:rPr lang="en-US" sz="1600" dirty="0" err="1">
                          <a:solidFill>
                            <a:schemeClr val="tx1"/>
                          </a:solidFill>
                          <a:effectLst/>
                          <a:latin typeface="+mn-lt"/>
                          <a:ea typeface="+mn-ea"/>
                          <a:cs typeface="+mn-cs"/>
                        </a:rPr>
                        <a:t>Regin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SEN/</a:t>
                      </a:r>
                      <a:r>
                        <a:rPr lang="en-US" sz="1600" dirty="0" err="1">
                          <a:solidFill>
                            <a:schemeClr val="tx1"/>
                          </a:solidFill>
                          <a:effectLst/>
                        </a:rPr>
                        <a:t>PwD</a:t>
                      </a:r>
                      <a:r>
                        <a:rPr lang="en-US" sz="1600" dirty="0">
                          <a:solidFill>
                            <a:schemeClr val="tx1"/>
                          </a:solidFill>
                          <a:effectLst/>
                        </a:rPr>
                        <a:t> high school students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680236706"/>
                  </a:ext>
                </a:extLst>
              </a:tr>
              <a:tr h="291152">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Adjara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735826144"/>
                  </a:ext>
                </a:extLst>
              </a:tr>
              <a:tr h="291152">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Guria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592197655"/>
                  </a:ext>
                </a:extLst>
              </a:tr>
              <a:tr h="291152">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Tbilisi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89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198068686"/>
                  </a:ext>
                </a:extLst>
              </a:tr>
              <a:tr h="291152">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Imereti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393342167"/>
                  </a:ext>
                </a:extLst>
              </a:tr>
              <a:tr h="291152">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Kakheti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318483227"/>
                  </a:ext>
                </a:extLst>
              </a:tr>
              <a:tr h="291152">
                <a:tc>
                  <a:txBody>
                    <a:bodyPr/>
                    <a:lstStyle/>
                    <a:p>
                      <a:pPr marL="0" marR="0">
                        <a:lnSpc>
                          <a:spcPct val="115000"/>
                        </a:lnSpc>
                        <a:spcBef>
                          <a:spcPts val="0"/>
                        </a:spcBef>
                        <a:spcAft>
                          <a:spcPts val="0"/>
                        </a:spcAft>
                      </a:pPr>
                      <a:r>
                        <a:rPr lang="en-US" sz="1600" dirty="0" err="1">
                          <a:solidFill>
                            <a:schemeClr val="tx1"/>
                          </a:solidFill>
                          <a:effectLst/>
                          <a:latin typeface="+mn-lt"/>
                          <a:ea typeface="+mn-ea"/>
                          <a:cs typeface="+mn-cs"/>
                        </a:rPr>
                        <a:t>Mtskheta-mtianeti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3531826303"/>
                  </a:ext>
                </a:extLst>
              </a:tr>
              <a:tr h="582304">
                <a:tc>
                  <a:txBody>
                    <a:bodyPr/>
                    <a:lstStyle/>
                    <a:p>
                      <a:pPr marL="0" marR="0">
                        <a:lnSpc>
                          <a:spcPct val="115000"/>
                        </a:lnSpc>
                        <a:spcBef>
                          <a:spcPts val="0"/>
                        </a:spcBef>
                        <a:spcAft>
                          <a:spcPts val="0"/>
                        </a:spcAft>
                      </a:pPr>
                      <a:r>
                        <a:rPr lang="en-US" sz="1600" dirty="0" err="1">
                          <a:solidFill>
                            <a:schemeClr val="tx1"/>
                          </a:solidFill>
                          <a:effectLst/>
                        </a:rPr>
                        <a:t>Racha-Lechkhumi</a:t>
                      </a:r>
                      <a:r>
                        <a:rPr lang="en-US" sz="1600" dirty="0">
                          <a:solidFill>
                            <a:schemeClr val="tx1"/>
                          </a:solidFill>
                          <a:effectLst/>
                        </a:rPr>
                        <a:t> and</a:t>
                      </a:r>
                      <a:r>
                        <a:rPr lang="en-US" sz="1600" baseline="0" dirty="0">
                          <a:solidFill>
                            <a:schemeClr val="tx1"/>
                          </a:solidFill>
                          <a:effectLst/>
                        </a:rPr>
                        <a:t> </a:t>
                      </a:r>
                      <a:r>
                        <a:rPr lang="en-US" sz="1600" baseline="0" dirty="0" err="1">
                          <a:solidFill>
                            <a:schemeClr val="tx1"/>
                          </a:solidFill>
                          <a:effectLst/>
                        </a:rPr>
                        <a:t>Kvemo</a:t>
                      </a:r>
                      <a:r>
                        <a:rPr lang="en-US" sz="1600" baseline="0" dirty="0">
                          <a:solidFill>
                            <a:schemeClr val="tx1"/>
                          </a:solidFill>
                          <a:effectLst/>
                        </a:rPr>
                        <a:t> </a:t>
                      </a:r>
                      <a:r>
                        <a:rPr lang="en-US" sz="1600" baseline="0" dirty="0" err="1">
                          <a:solidFill>
                            <a:schemeClr val="tx1"/>
                          </a:solidFill>
                          <a:effectLst/>
                        </a:rPr>
                        <a:t>Svaneti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3766359571"/>
                  </a:ext>
                </a:extLst>
              </a:tr>
              <a:tr h="428960">
                <a:tc>
                  <a:txBody>
                    <a:bodyPr/>
                    <a:lstStyle/>
                    <a:p>
                      <a:pPr marL="0" marR="0">
                        <a:lnSpc>
                          <a:spcPct val="115000"/>
                        </a:lnSpc>
                        <a:spcBef>
                          <a:spcPts val="0"/>
                        </a:spcBef>
                        <a:spcAft>
                          <a:spcPts val="0"/>
                        </a:spcAft>
                      </a:pPr>
                      <a:r>
                        <a:rPr lang="en-US" sz="1600" dirty="0" err="1">
                          <a:solidFill>
                            <a:schemeClr val="tx1"/>
                          </a:solidFill>
                          <a:effectLst/>
                        </a:rPr>
                        <a:t>Samegrelo-Zemo</a:t>
                      </a:r>
                      <a:r>
                        <a:rPr lang="en-US" sz="1600" dirty="0">
                          <a:solidFill>
                            <a:schemeClr val="tx1"/>
                          </a:solidFill>
                          <a:effectLst/>
                        </a:rPr>
                        <a:t> </a:t>
                      </a:r>
                      <a:r>
                        <a:rPr lang="en-US" sz="1600" dirty="0" err="1">
                          <a:solidFill>
                            <a:schemeClr val="tx1"/>
                          </a:solidFill>
                          <a:effectLst/>
                        </a:rPr>
                        <a:t>Svaneti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367479691"/>
                  </a:ext>
                </a:extLst>
              </a:tr>
              <a:tr h="291152">
                <a:tc>
                  <a:txBody>
                    <a:bodyPr/>
                    <a:lstStyle/>
                    <a:p>
                      <a:pPr marL="0" marR="0">
                        <a:lnSpc>
                          <a:spcPct val="115000"/>
                        </a:lnSpc>
                        <a:spcBef>
                          <a:spcPts val="0"/>
                        </a:spcBef>
                        <a:spcAft>
                          <a:spcPts val="0"/>
                        </a:spcAft>
                      </a:pPr>
                      <a:r>
                        <a:rPr lang="en-US" sz="1600" dirty="0" err="1">
                          <a:solidFill>
                            <a:schemeClr val="tx1"/>
                          </a:solidFill>
                          <a:effectLst/>
                        </a:rPr>
                        <a:t>Samtskhe-Javakheti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3757074627"/>
                  </a:ext>
                </a:extLst>
              </a:tr>
              <a:tr h="291152">
                <a:tc>
                  <a:txBody>
                    <a:bodyPr/>
                    <a:lstStyle/>
                    <a:p>
                      <a:pPr marL="0" marR="0">
                        <a:lnSpc>
                          <a:spcPct val="115000"/>
                        </a:lnSpc>
                        <a:spcBef>
                          <a:spcPts val="0"/>
                        </a:spcBef>
                        <a:spcAft>
                          <a:spcPts val="0"/>
                        </a:spcAft>
                      </a:pPr>
                      <a:r>
                        <a:rPr lang="en-US" sz="1600" dirty="0" err="1">
                          <a:solidFill>
                            <a:schemeClr val="tx1"/>
                          </a:solidFill>
                          <a:effectLst/>
                        </a:rPr>
                        <a:t>Kvemo</a:t>
                      </a:r>
                      <a:r>
                        <a:rPr lang="en-US" sz="1600" dirty="0">
                          <a:solidFill>
                            <a:schemeClr val="tx1"/>
                          </a:solidFill>
                          <a:effectLst/>
                        </a:rPr>
                        <a:t> </a:t>
                      </a:r>
                      <a:r>
                        <a:rPr lang="en-US" sz="1600" dirty="0" err="1">
                          <a:solidFill>
                            <a:schemeClr val="tx1"/>
                          </a:solidFill>
                          <a:effectLst/>
                        </a:rPr>
                        <a:t>Kartli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431896877"/>
                  </a:ext>
                </a:extLst>
              </a:tr>
              <a:tr h="291152">
                <a:tc>
                  <a:txBody>
                    <a:bodyPr/>
                    <a:lstStyle/>
                    <a:p>
                      <a:pPr marL="0" marR="0">
                        <a:lnSpc>
                          <a:spcPct val="115000"/>
                        </a:lnSpc>
                        <a:spcBef>
                          <a:spcPts val="0"/>
                        </a:spcBef>
                        <a:spcAft>
                          <a:spcPts val="0"/>
                        </a:spcAft>
                      </a:pPr>
                      <a:r>
                        <a:rPr lang="en-US" sz="1600" dirty="0" err="1">
                          <a:solidFill>
                            <a:schemeClr val="tx1"/>
                          </a:solidFill>
                          <a:effectLst/>
                        </a:rPr>
                        <a:t>Shida</a:t>
                      </a:r>
                      <a:r>
                        <a:rPr lang="en-US" sz="1600" dirty="0">
                          <a:solidFill>
                            <a:schemeClr val="tx1"/>
                          </a:solidFill>
                          <a:effectLst/>
                        </a:rPr>
                        <a:t> </a:t>
                      </a:r>
                      <a:r>
                        <a:rPr lang="en-US" sz="1600" dirty="0" err="1">
                          <a:solidFill>
                            <a:schemeClr val="tx1"/>
                          </a:solidFill>
                          <a:effectLst/>
                        </a:rPr>
                        <a:t>Kartli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3748418830"/>
                  </a:ext>
                </a:extLst>
              </a:tr>
              <a:tr h="291152">
                <a:tc>
                  <a:txBody>
                    <a:bodyPr/>
                    <a:lstStyle/>
                    <a:p>
                      <a:pPr marL="0" marR="0">
                        <a:lnSpc>
                          <a:spcPct val="115000"/>
                        </a:lnSpc>
                        <a:spcBef>
                          <a:spcPts val="0"/>
                        </a:spcBef>
                        <a:spcAft>
                          <a:spcPts val="0"/>
                        </a:spcAft>
                      </a:pPr>
                      <a:r>
                        <a:rPr lang="en-US" sz="1600" dirty="0">
                          <a:solidFill>
                            <a:schemeClr val="tx1"/>
                          </a:solidFill>
                          <a:effectLst/>
                          <a:latin typeface="+mn-lt"/>
                          <a:ea typeface="+mn-ea"/>
                          <a:cs typeface="+mn-cs"/>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179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780461212"/>
                  </a:ext>
                </a:extLst>
              </a:tr>
            </a:tbl>
          </a:graphicData>
        </a:graphic>
      </p:graphicFrame>
    </p:spTree>
    <p:extLst>
      <p:ext uri="{BB962C8B-B14F-4D97-AF65-F5344CB8AC3E}">
        <p14:creationId xmlns:p14="http://schemas.microsoft.com/office/powerpoint/2010/main" val="22886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8</a:t>
            </a:fld>
            <a:endParaRPr lang="en-US"/>
          </a:p>
        </p:txBody>
      </p:sp>
      <p:sp>
        <p:nvSpPr>
          <p:cNvPr id="3" name="Rectangle 2"/>
          <p:cNvSpPr/>
          <p:nvPr/>
        </p:nvSpPr>
        <p:spPr>
          <a:xfrm>
            <a:off x="591579" y="1373971"/>
            <a:ext cx="4995182" cy="461665"/>
          </a:xfrm>
          <a:prstGeom prst="rect">
            <a:avLst/>
          </a:prstGeom>
        </p:spPr>
        <p:txBody>
          <a:bodyPr wrap="square">
            <a:spAutoFit/>
          </a:bodyPr>
          <a:lstStyle/>
          <a:p>
            <a:r>
              <a:rPr lang="en-US" b="1" dirty="0"/>
              <a:t> </a:t>
            </a:r>
            <a:r>
              <a:rPr lang="en-US" sz="2000" b="1" dirty="0"/>
              <a:t>Table Survey Recommendations</a:t>
            </a:r>
            <a:r>
              <a:rPr lang="en-US" sz="2400" b="1" dirty="0"/>
              <a:t>:</a:t>
            </a:r>
            <a:endParaRPr lang="en-US" sz="2400" dirty="0"/>
          </a:p>
        </p:txBody>
      </p:sp>
      <p:sp>
        <p:nvSpPr>
          <p:cNvPr id="4" name="Content Placeholder 2"/>
          <p:cNvSpPr txBox="1">
            <a:spLocks/>
          </p:cNvSpPr>
          <p:nvPr/>
        </p:nvSpPr>
        <p:spPr>
          <a:xfrm>
            <a:off x="381004" y="1828800"/>
            <a:ext cx="11140436" cy="479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a:p>
            <a:pPr>
              <a:buFont typeface="Wingdings" panose="05000000000000000000" pitchFamily="2" charset="2"/>
              <a:buChar char="ü"/>
            </a:pPr>
            <a:r>
              <a:rPr lang="en-US" sz="1800" dirty="0">
                <a:latin typeface="+mn-lt"/>
                <a:cs typeface="+mn-cs"/>
              </a:rPr>
              <a:t>The state should ensure the preparation of a packages of amendments to the Tax Code, which stipulates the introduction of tax benefits in case of employment of persons with disabilities in the private sector.</a:t>
            </a:r>
            <a:endParaRPr lang="ka-GE" sz="1800" dirty="0">
              <a:latin typeface="+mn-lt"/>
              <a:cs typeface="+mn-cs"/>
            </a:endParaRPr>
          </a:p>
          <a:p>
            <a:pPr>
              <a:buFont typeface="Wingdings" panose="05000000000000000000" pitchFamily="2" charset="2"/>
              <a:buChar char="ü"/>
            </a:pPr>
            <a:r>
              <a:rPr lang="en-US" sz="1800" dirty="0">
                <a:latin typeface="+mn-lt"/>
                <a:cs typeface="+mn-cs"/>
              </a:rPr>
              <a:t> Review the costs and types of medical insurance services for persons with disabilities and create an insurance packages tailored to their needs;</a:t>
            </a:r>
          </a:p>
          <a:p>
            <a:pPr>
              <a:buFont typeface="Wingdings" panose="05000000000000000000" pitchFamily="2" charset="2"/>
              <a:buChar char="ü"/>
            </a:pPr>
            <a:r>
              <a:rPr lang="en-US" sz="1800" dirty="0">
                <a:latin typeface="+mn-lt"/>
                <a:cs typeface="+mn-cs"/>
              </a:rPr>
              <a:t>Infrastructure should be regulated at the municipal level and private companies should have an obligation to adapted space for the disabled persons.</a:t>
            </a:r>
            <a:endParaRPr lang="ka-GE" sz="1800" dirty="0">
              <a:latin typeface="+mn-lt"/>
              <a:cs typeface="+mn-cs"/>
            </a:endParaRPr>
          </a:p>
          <a:p>
            <a:pPr>
              <a:buFont typeface="Wingdings" panose="05000000000000000000" pitchFamily="2" charset="2"/>
              <a:buChar char="ü"/>
            </a:pPr>
            <a:r>
              <a:rPr lang="en-US" sz="1800" dirty="0">
                <a:latin typeface="+mn-lt"/>
                <a:cs typeface="+mn-cs"/>
              </a:rPr>
              <a:t>Include Braille textbooks in educational institutions and hire teachers fluent in sign language.</a:t>
            </a:r>
            <a:endParaRPr lang="ka-GE" sz="1800" dirty="0">
              <a:latin typeface="+mn-lt"/>
              <a:cs typeface="+mn-cs"/>
            </a:endParaRPr>
          </a:p>
          <a:p>
            <a:pPr>
              <a:buFont typeface="Wingdings" panose="05000000000000000000" pitchFamily="2" charset="2"/>
              <a:buChar char="ü"/>
            </a:pPr>
            <a:r>
              <a:rPr lang="en-US" sz="1800" dirty="0">
                <a:latin typeface="+mn-lt"/>
                <a:cs typeface="+mn-cs"/>
              </a:rPr>
              <a:t>Active involvement and close consultation with persons with disabilities of all ages through their human rights organizations to be mandatory.</a:t>
            </a:r>
          </a:p>
          <a:p>
            <a:pPr>
              <a:buFont typeface="Wingdings" panose="05000000000000000000" pitchFamily="2" charset="2"/>
              <a:buChar char="ü"/>
            </a:pPr>
            <a:endParaRPr lang="en-US" sz="1800" dirty="0">
              <a:latin typeface="+mn-lt"/>
              <a:cs typeface="+mn-cs"/>
            </a:endParaRPr>
          </a:p>
          <a:p>
            <a:pPr>
              <a:buFont typeface="Wingdings" panose="05000000000000000000" pitchFamily="2" charset="2"/>
              <a:buChar char="ü"/>
            </a:pPr>
            <a:endParaRPr lang="ka-GE" sz="2600" dirty="0"/>
          </a:p>
          <a:p>
            <a:pPr>
              <a:buFont typeface="Wingdings" panose="05000000000000000000" pitchFamily="2" charset="2"/>
              <a:buChar char="ü"/>
            </a:pPr>
            <a:endParaRPr lang="en-US" sz="1600" dirty="0"/>
          </a:p>
          <a:p>
            <a:pPr>
              <a:buFont typeface="Wingdings" panose="05000000000000000000" pitchFamily="2" charset="2"/>
              <a:buChar char="ü"/>
            </a:pPr>
            <a:endParaRPr lang="en-US" sz="1600" dirty="0"/>
          </a:p>
        </p:txBody>
      </p:sp>
    </p:spTree>
    <p:extLst>
      <p:ext uri="{BB962C8B-B14F-4D97-AF65-F5344CB8AC3E}">
        <p14:creationId xmlns:p14="http://schemas.microsoft.com/office/powerpoint/2010/main" val="101970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0963E5-87CF-4D7F-86D1-309DA990EF33}" type="slidenum">
              <a:rPr lang="en-US" smtClean="0"/>
              <a:t>9</a:t>
            </a:fld>
            <a:endParaRPr lang="en-US"/>
          </a:p>
        </p:txBody>
      </p:sp>
      <p:sp>
        <p:nvSpPr>
          <p:cNvPr id="3" name="Rectangle 2"/>
          <p:cNvSpPr/>
          <p:nvPr/>
        </p:nvSpPr>
        <p:spPr>
          <a:xfrm>
            <a:off x="585355" y="2397576"/>
            <a:ext cx="2175164"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Four Focus Discussions</a:t>
            </a:r>
          </a:p>
        </p:txBody>
      </p:sp>
      <p:sp>
        <p:nvSpPr>
          <p:cNvPr id="4" name="Down Arrow 3"/>
          <p:cNvSpPr/>
          <p:nvPr/>
        </p:nvSpPr>
        <p:spPr>
          <a:xfrm>
            <a:off x="1427435" y="3589065"/>
            <a:ext cx="484632" cy="62345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155" y="3484415"/>
            <a:ext cx="914400" cy="92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a:t>
            </a:r>
            <a:r>
              <a:rPr lang="en-US" dirty="0" err="1"/>
              <a:t>PwD</a:t>
            </a:r>
            <a:endParaRPr lang="en-US" dirty="0"/>
          </a:p>
        </p:txBody>
      </p:sp>
      <p:cxnSp>
        <p:nvCxnSpPr>
          <p:cNvPr id="7" name="Straight Arrow Connector 6"/>
          <p:cNvCxnSpPr/>
          <p:nvPr/>
        </p:nvCxnSpPr>
        <p:spPr>
          <a:xfrm>
            <a:off x="1289029" y="4884461"/>
            <a:ext cx="387926"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896" y="4420334"/>
            <a:ext cx="1205343"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Parents of 8 </a:t>
            </a:r>
            <a:r>
              <a:rPr lang="en-US" dirty="0" err="1">
                <a:solidFill>
                  <a:schemeClr val="tx1"/>
                </a:solidFill>
              </a:rPr>
              <a:t>PwD</a:t>
            </a:r>
            <a:endParaRPr lang="en-US" dirty="0">
              <a:solidFill>
                <a:schemeClr val="tx1"/>
              </a:solidFill>
            </a:endParaRPr>
          </a:p>
        </p:txBody>
      </p:sp>
      <p:cxnSp>
        <p:nvCxnSpPr>
          <p:cNvPr id="9" name="Straight Arrow Connector 8"/>
          <p:cNvCxnSpPr/>
          <p:nvPr/>
        </p:nvCxnSpPr>
        <p:spPr>
          <a:xfrm>
            <a:off x="3120180" y="4898312"/>
            <a:ext cx="457202" cy="6927"/>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36788" y="4420334"/>
            <a:ext cx="2050752" cy="10529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Non-Governmental organizations working on the problems of </a:t>
            </a:r>
            <a:r>
              <a:rPr lang="en-US" dirty="0" err="1">
                <a:solidFill>
                  <a:schemeClr val="tx1"/>
                </a:solidFill>
              </a:rPr>
              <a:t>PwD</a:t>
            </a:r>
            <a:endParaRPr lang="en-US" dirty="0">
              <a:solidFill>
                <a:schemeClr val="tx1"/>
              </a:solidFill>
            </a:endParaRPr>
          </a:p>
        </p:txBody>
      </p:sp>
      <p:cxnSp>
        <p:nvCxnSpPr>
          <p:cNvPr id="11" name="Straight Arrow Connector 10"/>
          <p:cNvCxnSpPr/>
          <p:nvPr/>
        </p:nvCxnSpPr>
        <p:spPr>
          <a:xfrm>
            <a:off x="2760519" y="2854776"/>
            <a:ext cx="359661"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77127" y="1968084"/>
            <a:ext cx="2424545" cy="22444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solidFill>
                <a:schemeClr val="tx1"/>
              </a:solidFill>
            </a:endParaRPr>
          </a:p>
          <a:p>
            <a:pPr algn="ctr"/>
            <a:r>
              <a:rPr lang="en-US" dirty="0">
                <a:solidFill>
                  <a:schemeClr val="tx1"/>
                </a:solidFill>
              </a:rPr>
              <a:t>Six Municipalities</a:t>
            </a:r>
            <a:r>
              <a:rPr lang="ka-GE" dirty="0">
                <a:solidFill>
                  <a:schemeClr val="tx1"/>
                </a:solidFill>
              </a:rPr>
              <a:t>:</a:t>
            </a:r>
          </a:p>
          <a:p>
            <a:pPr marL="285750" indent="-285750" algn="just">
              <a:buFont typeface="Arial" panose="020B0604020202020204" pitchFamily="34" charset="0"/>
              <a:buChar char="•"/>
            </a:pPr>
            <a:r>
              <a:rPr lang="en-US" dirty="0">
                <a:solidFill>
                  <a:schemeClr val="tx1"/>
                </a:solidFill>
              </a:rPr>
              <a:t>Gori</a:t>
            </a:r>
            <a:endParaRPr lang="ka-GE" dirty="0">
              <a:solidFill>
                <a:schemeClr val="tx1"/>
              </a:solidFill>
            </a:endParaRPr>
          </a:p>
          <a:p>
            <a:pPr marL="285750" indent="-285750" algn="just">
              <a:buFont typeface="Arial" panose="020B0604020202020204" pitchFamily="34" charset="0"/>
              <a:buChar char="•"/>
            </a:pPr>
            <a:r>
              <a:rPr lang="en-US" dirty="0" err="1">
                <a:solidFill>
                  <a:schemeClr val="tx1"/>
                </a:solidFill>
              </a:rPr>
              <a:t>Khashuri</a:t>
            </a:r>
            <a:endParaRPr lang="ka-GE" dirty="0">
              <a:solidFill>
                <a:schemeClr val="tx1"/>
              </a:solidFill>
            </a:endParaRPr>
          </a:p>
          <a:p>
            <a:pPr marL="285750" indent="-285750" algn="just">
              <a:buFont typeface="Arial" panose="020B0604020202020204" pitchFamily="34" charset="0"/>
              <a:buChar char="•"/>
            </a:pPr>
            <a:r>
              <a:rPr lang="en-US" dirty="0" err="1">
                <a:solidFill>
                  <a:schemeClr val="tx1"/>
                </a:solidFill>
              </a:rPr>
              <a:t>Akhaltsikhe</a:t>
            </a:r>
            <a:endParaRPr lang="ka-GE" dirty="0">
              <a:solidFill>
                <a:schemeClr val="tx1"/>
              </a:solidFill>
            </a:endParaRPr>
          </a:p>
          <a:p>
            <a:pPr marL="285750" indent="-285750" algn="just">
              <a:buFont typeface="Arial" panose="020B0604020202020204" pitchFamily="34" charset="0"/>
              <a:buChar char="•"/>
            </a:pPr>
            <a:r>
              <a:rPr lang="en-US" dirty="0" err="1">
                <a:solidFill>
                  <a:schemeClr val="tx1"/>
                </a:solidFill>
              </a:rPr>
              <a:t>Borjomi</a:t>
            </a:r>
            <a:endParaRPr lang="ka-GE" dirty="0">
              <a:solidFill>
                <a:schemeClr val="tx1"/>
              </a:solidFill>
            </a:endParaRPr>
          </a:p>
          <a:p>
            <a:pPr marL="285750" indent="-285750" algn="just">
              <a:buFont typeface="Arial" panose="020B0604020202020204" pitchFamily="34" charset="0"/>
              <a:buChar char="•"/>
            </a:pPr>
            <a:r>
              <a:rPr lang="en-US" dirty="0" err="1">
                <a:solidFill>
                  <a:schemeClr val="tx1"/>
                </a:solidFill>
              </a:rPr>
              <a:t>Mtskheta</a:t>
            </a:r>
            <a:endParaRPr lang="ka-GE" dirty="0">
              <a:solidFill>
                <a:schemeClr val="tx1"/>
              </a:solidFill>
            </a:endParaRPr>
          </a:p>
          <a:p>
            <a:pPr marL="285750" indent="-285750" algn="just">
              <a:buFont typeface="Arial" panose="020B0604020202020204" pitchFamily="34" charset="0"/>
              <a:buChar char="•"/>
            </a:pPr>
            <a:r>
              <a:rPr lang="en-US" dirty="0" err="1">
                <a:solidFill>
                  <a:schemeClr val="tx1"/>
                </a:solidFill>
              </a:rPr>
              <a:t>Dusheti</a:t>
            </a:r>
            <a:endParaRPr lang="ka-GE" dirty="0">
              <a:solidFill>
                <a:schemeClr val="tx1"/>
              </a:solidFill>
            </a:endParaRPr>
          </a:p>
          <a:p>
            <a:pPr algn="ctr"/>
            <a:endParaRPr lang="en-US" dirty="0">
              <a:solidFill>
                <a:schemeClr val="tx1"/>
              </a:solidFill>
            </a:endParaRPr>
          </a:p>
        </p:txBody>
      </p:sp>
      <p:sp>
        <p:nvSpPr>
          <p:cNvPr id="15" name="Rectangle 14"/>
          <p:cNvSpPr/>
          <p:nvPr/>
        </p:nvSpPr>
        <p:spPr>
          <a:xfrm>
            <a:off x="5711953" y="1070888"/>
            <a:ext cx="6364817" cy="5078313"/>
          </a:xfrm>
          <a:prstGeom prst="rect">
            <a:avLst/>
          </a:prstGeom>
        </p:spPr>
        <p:txBody>
          <a:bodyPr wrap="square">
            <a:spAutoFit/>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People with disabilities are not aware of their rights, which makes this group even more vulnerable, and ignorance of their rights causes a number of problems.</a:t>
            </a:r>
          </a:p>
          <a:p>
            <a:pPr>
              <a:buFont typeface="Wingdings" panose="05000000000000000000" pitchFamily="2" charset="2"/>
              <a:buChar char="§"/>
            </a:pPr>
            <a:r>
              <a:rPr lang="en-US" dirty="0"/>
              <a:t>State insurance does not cover the needs of people with disabilities and most rehabilitation centers do not meet their needs, thus they have to travel to Tbilisi, which is an additional cost.</a:t>
            </a:r>
            <a:endParaRPr lang="ka-GE" dirty="0"/>
          </a:p>
          <a:p>
            <a:pPr>
              <a:buFont typeface="Wingdings" panose="05000000000000000000" pitchFamily="2" charset="2"/>
              <a:buChar char="§"/>
            </a:pPr>
            <a:r>
              <a:rPr lang="en-US" dirty="0"/>
              <a:t>Lack of day centers for people with disabilities.</a:t>
            </a:r>
          </a:p>
          <a:p>
            <a:pPr>
              <a:buFont typeface="Wingdings" panose="05000000000000000000" pitchFamily="2" charset="2"/>
              <a:buChar char="§"/>
            </a:pPr>
            <a:r>
              <a:rPr lang="en-US" dirty="0"/>
              <a:t>Non-standard infrastructure and inadequate educational institutions.</a:t>
            </a:r>
          </a:p>
          <a:p>
            <a:pPr>
              <a:buFont typeface="Wingdings" panose="05000000000000000000" pitchFamily="2" charset="2"/>
              <a:buChar char="§"/>
            </a:pPr>
            <a:r>
              <a:rPr lang="en-US" dirty="0"/>
              <a:t>Discriminatory treatment of persons with disabilities in the society and the workplace.</a:t>
            </a:r>
          </a:p>
          <a:p>
            <a:pPr>
              <a:buFont typeface="Wingdings" panose="05000000000000000000" pitchFamily="2" charset="2"/>
              <a:buChar char="§"/>
            </a:pPr>
            <a:r>
              <a:rPr lang="en-US" dirty="0"/>
              <a:t>Lack of social enterprises.</a:t>
            </a:r>
          </a:p>
          <a:p>
            <a:pPr>
              <a:buFont typeface="Wingdings" panose="05000000000000000000" pitchFamily="2" charset="2"/>
              <a:buChar char="§"/>
            </a:pPr>
            <a:r>
              <a:rPr lang="en-US" dirty="0"/>
              <a:t>Lack of small business grants for people with disabilities.</a:t>
            </a:r>
          </a:p>
          <a:p>
            <a:pPr>
              <a:buFont typeface="Wingdings" panose="05000000000000000000" pitchFamily="2" charset="2"/>
              <a:buChar char="§"/>
            </a:pPr>
            <a:r>
              <a:rPr lang="en-US" dirty="0"/>
              <a:t>Incomplete work and incompetence of the State Employment Promotion Agency.</a:t>
            </a:r>
          </a:p>
        </p:txBody>
      </p:sp>
      <p:sp>
        <p:nvSpPr>
          <p:cNvPr id="5" name="TextBox 4">
            <a:extLst>
              <a:ext uri="{FF2B5EF4-FFF2-40B4-BE49-F238E27FC236}">
                <a16:creationId xmlns:a16="http://schemas.microsoft.com/office/drawing/2014/main" id="{06DF7DAF-C41F-8F41-A88E-CFCBF07B0A88}"/>
              </a:ext>
            </a:extLst>
          </p:cNvPr>
          <p:cNvSpPr txBox="1"/>
          <p:nvPr/>
        </p:nvSpPr>
        <p:spPr>
          <a:xfrm>
            <a:off x="774551" y="387275"/>
            <a:ext cx="3022898" cy="400110"/>
          </a:xfrm>
          <a:prstGeom prst="rect">
            <a:avLst/>
          </a:prstGeom>
          <a:noFill/>
        </p:spPr>
        <p:txBody>
          <a:bodyPr wrap="square" rtlCol="0">
            <a:spAutoFit/>
          </a:bodyPr>
          <a:lstStyle/>
          <a:p>
            <a:r>
              <a:rPr lang="en-US" dirty="0"/>
              <a:t> </a:t>
            </a:r>
            <a:r>
              <a:rPr lang="en-US" sz="2000" b="1" dirty="0"/>
              <a:t>Focus Group</a:t>
            </a:r>
            <a:endParaRPr lang="en-GE" sz="2000" b="1" dirty="0"/>
          </a:p>
        </p:txBody>
      </p:sp>
    </p:spTree>
    <p:extLst>
      <p:ext uri="{BB962C8B-B14F-4D97-AF65-F5344CB8AC3E}">
        <p14:creationId xmlns:p14="http://schemas.microsoft.com/office/powerpoint/2010/main" val="248104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3489</TotalTime>
  <Words>2699</Words>
  <Application>Microsoft Macintosh PowerPoint</Application>
  <PresentationFormat>Širokouhlá</PresentationFormat>
  <Paragraphs>578</Paragraphs>
  <Slides>26</Slides>
  <Notes>1</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26</vt:i4>
      </vt:variant>
    </vt:vector>
  </HeadingPairs>
  <TitlesOfParts>
    <vt:vector size="34" baseType="lpstr">
      <vt:lpstr>Arial</vt:lpstr>
      <vt:lpstr>Calibri</vt:lpstr>
      <vt:lpstr>Segoe UI Semibold</vt:lpstr>
      <vt:lpstr>Segoe UI Semilight</vt:lpstr>
      <vt:lpstr>Sylfaen</vt:lpstr>
      <vt:lpstr>Symbol</vt:lpstr>
      <vt:lpstr>Wingdings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95</cp:revision>
  <dcterms:created xsi:type="dcterms:W3CDTF">2022-02-13T17:58:33Z</dcterms:created>
  <dcterms:modified xsi:type="dcterms:W3CDTF">2022-04-13T10:33:24Z</dcterms:modified>
</cp:coreProperties>
</file>